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1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</p:sldIdLst>
  <p:sldSz cx="10693400" cy="6019800"/>
  <p:notesSz cx="10693400" cy="60198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38" y="-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01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01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D8AB3-43D1-4AAE-BB73-08FE18BCB0FC}" type="datetimeFigureOut">
              <a:rPr lang="it-IT" smtClean="0"/>
              <a:pPr/>
              <a:t>26/04/2020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450850"/>
            <a:ext cx="4010025" cy="225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2859088"/>
            <a:ext cx="8553450" cy="270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5718175"/>
            <a:ext cx="4633913" cy="300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5718175"/>
            <a:ext cx="4632325" cy="300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07312-B39D-45BD-ADE9-40E9817C0B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23782" y="1203960"/>
            <a:ext cx="9182066" cy="160528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23781" y="2833937"/>
            <a:ext cx="9185631" cy="153839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EA75-EC5C-480D-8D87-FC947BF91628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6A95-8C7D-4448-A7A9-567B037C7BAE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2715" y="802641"/>
            <a:ext cx="2406015" cy="457477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670" y="802641"/>
            <a:ext cx="7039822" cy="457477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A78-6BFF-4E04-99CB-425896EBB8F6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76C0-03C7-45E8-A6AB-3EA87FBA3818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0217" y="1155801"/>
            <a:ext cx="9089390" cy="119593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0217" y="2374094"/>
            <a:ext cx="9089390" cy="132519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CFB8-59B8-4252-9297-90C5573D0390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618033"/>
            <a:ext cx="9624060" cy="10033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670" y="1685408"/>
            <a:ext cx="4722918" cy="389280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35812" y="1685408"/>
            <a:ext cx="4722918" cy="389280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1215-F0FE-411C-8CB8-AB7CE6B89E9F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618033"/>
            <a:ext cx="9624060" cy="10033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670" y="1628495"/>
            <a:ext cx="4724775" cy="578765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432099" y="1632454"/>
            <a:ext cx="4726631" cy="574807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534670" y="2207260"/>
            <a:ext cx="4724775" cy="337568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099" y="2207260"/>
            <a:ext cx="4726631" cy="337568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0C146-5065-4515-B29A-3EE61F3A6C98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670" y="618033"/>
            <a:ext cx="9713172" cy="10033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5752-B785-4A65-BFA5-62CF1AC6F52E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2430-E4C2-4BFE-AD0E-D293AC5FD757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005" y="451487"/>
            <a:ext cx="3208020" cy="102002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802005" y="1471507"/>
            <a:ext cx="3208020" cy="40132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180822" y="1471507"/>
            <a:ext cx="5977908" cy="4013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FBFB-ECA2-4947-A4B2-DE3765AD45B5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702172" y="972645"/>
            <a:ext cx="6148705" cy="361188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9360390" y="4704686"/>
            <a:ext cx="181788" cy="13644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2893" y="1033141"/>
            <a:ext cx="2587803" cy="1389190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12894" y="2483044"/>
            <a:ext cx="2584238" cy="1912959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2AD1-198A-4D1A-978F-6792CFF56FBD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9445837" y="5579463"/>
            <a:ext cx="712893" cy="320499"/>
          </a:xfrm>
        </p:spPr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076441" y="1052909"/>
            <a:ext cx="5400167" cy="345135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1139" y="5105682"/>
            <a:ext cx="10715678" cy="9141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123921" y="5459625"/>
            <a:ext cx="5569479" cy="560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1139" y="-6271"/>
            <a:ext cx="10715678" cy="9141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123921" y="-6270"/>
            <a:ext cx="5569479" cy="560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534670" y="618033"/>
            <a:ext cx="9624060" cy="10033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534670" y="1698921"/>
            <a:ext cx="9624060" cy="3852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534670" y="5579463"/>
            <a:ext cx="2495127" cy="32049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D8335-B7B8-42FC-BAD9-14C6D68BFBA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18909" y="5579463"/>
            <a:ext cx="3920913" cy="32049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9267613" y="5579463"/>
            <a:ext cx="891117" cy="32049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2239" y="177669"/>
            <a:ext cx="10736141" cy="56987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500" y="5067300"/>
            <a:ext cx="10058399" cy="394339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75"/>
              </a:spcBef>
            </a:pPr>
            <a:r>
              <a:rPr lang="it-IT" sz="1750" b="1" spc="-5" dirty="0" smtClean="0">
                <a:latin typeface="Century Gothic"/>
                <a:cs typeface="Century Gothic"/>
              </a:rPr>
              <a:t>Prof. Francesco Cannizzaro – Specialista in Pedagogia, Bioetica e Sessuologia</a:t>
            </a:r>
            <a:endParaRPr sz="1750" dirty="0">
              <a:latin typeface="Century Gothic"/>
              <a:cs typeface="Century Gothic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300" y="952500"/>
            <a:ext cx="4114800" cy="28241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241300" y="4000500"/>
            <a:ext cx="10058400" cy="107721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Century Gothic"/>
                <a:cs typeface="Century Gothic"/>
              </a:rPr>
              <a:t>Per “disagio” in psicologia e pedagogia si  considera una condizione legata  soprattutto a percezioni soggettive di malessere,  scaturite dalle difficoltà familiari, </a:t>
            </a:r>
            <a:r>
              <a:rPr lang="it-IT" sz="1600" b="1" spc="-5" dirty="0" smtClean="0">
                <a:latin typeface="Century Gothic"/>
                <a:cs typeface="Century Gothic"/>
              </a:rPr>
              <a:t>di </a:t>
            </a:r>
            <a:r>
              <a:rPr lang="it-IT" sz="1600" b="1" dirty="0" smtClean="0">
                <a:latin typeface="Century Gothic"/>
                <a:cs typeface="Century Gothic"/>
              </a:rPr>
              <a:t>relazione o  scolastiche, all’interno del più generale malessere  esistenziale connesso </a:t>
            </a:r>
            <a:r>
              <a:rPr lang="it-IT" sz="1600" b="1" spc="-5" dirty="0" smtClean="0">
                <a:latin typeface="Century Gothic"/>
                <a:cs typeface="Century Gothic"/>
              </a:rPr>
              <a:t>al </a:t>
            </a:r>
            <a:r>
              <a:rPr lang="it-IT" sz="1600" b="1" dirty="0" smtClean="0">
                <a:latin typeface="Century Gothic"/>
                <a:cs typeface="Century Gothic"/>
              </a:rPr>
              <a:t>processo di costruzione  </a:t>
            </a:r>
          </a:p>
          <a:p>
            <a:pPr algn="ctr"/>
            <a:r>
              <a:rPr lang="it-IT" sz="1600" b="1" dirty="0" smtClean="0">
                <a:latin typeface="Century Gothic"/>
                <a:cs typeface="Century Gothic"/>
              </a:rPr>
              <a:t>dell’identità personale.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422900" y="1257300"/>
            <a:ext cx="4953000" cy="449559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1299"/>
              </a:lnSpc>
              <a:spcBef>
                <a:spcPts val="95"/>
              </a:spcBef>
            </a:pPr>
            <a:r>
              <a:rPr lang="it-IT" sz="2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o </a:t>
            </a:r>
            <a:r>
              <a:rPr lang="it-IT" sz="2000" b="1" spc="5" dirty="0" smtClean="0">
                <a:solidFill>
                  <a:srgbClr val="FF0000"/>
                </a:solidFill>
                <a:latin typeface="Century Gothic"/>
                <a:cs typeface="Century Gothic"/>
              </a:rPr>
              <a:t>stile </a:t>
            </a: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educativo </a:t>
            </a:r>
            <a:r>
              <a:rPr lang="it-IT" sz="2000" spc="15" dirty="0" smtClean="0">
                <a:latin typeface="Century Gothic"/>
                <a:cs typeface="Century Gothic"/>
              </a:rPr>
              <a:t>che </a:t>
            </a:r>
            <a:r>
              <a:rPr lang="it-IT" sz="2000" spc="10" dirty="0" smtClean="0">
                <a:latin typeface="Century Gothic"/>
                <a:cs typeface="Century Gothic"/>
              </a:rPr>
              <a:t>trasmettiamo ai </a:t>
            </a:r>
            <a:r>
              <a:rPr lang="it-IT" sz="2000" spc="5" dirty="0" smtClean="0">
                <a:latin typeface="Century Gothic"/>
                <a:cs typeface="Century Gothic"/>
              </a:rPr>
              <a:t>nostri  </a:t>
            </a:r>
            <a:r>
              <a:rPr lang="it-IT" sz="2000" spc="15" dirty="0" smtClean="0">
                <a:latin typeface="Century Gothic"/>
                <a:cs typeface="Century Gothic"/>
              </a:rPr>
              <a:t>bambini incide </a:t>
            </a:r>
            <a:r>
              <a:rPr lang="it-IT" sz="2000" spc="10" dirty="0" smtClean="0">
                <a:latin typeface="Century Gothic"/>
                <a:cs typeface="Century Gothic"/>
              </a:rPr>
              <a:t>moltissimo nella </a:t>
            </a:r>
            <a:r>
              <a:rPr lang="it-IT" sz="2000" spc="15" dirty="0" smtClean="0">
                <a:latin typeface="Century Gothic"/>
                <a:cs typeface="Century Gothic"/>
              </a:rPr>
              <a:t>comparsa o </a:t>
            </a:r>
            <a:r>
              <a:rPr lang="it-IT" sz="2000" spc="20" dirty="0" smtClean="0">
                <a:latin typeface="Century Gothic"/>
                <a:cs typeface="Century Gothic"/>
              </a:rPr>
              <a:t>meno </a:t>
            </a:r>
            <a:r>
              <a:rPr lang="it-IT" sz="2000" spc="10" dirty="0" smtClean="0">
                <a:latin typeface="Century Gothic"/>
                <a:cs typeface="Century Gothic"/>
              </a:rPr>
              <a:t>di  disagi </a:t>
            </a:r>
            <a:r>
              <a:rPr lang="it-IT" sz="2000" spc="15" dirty="0" smtClean="0">
                <a:latin typeface="Century Gothic"/>
                <a:cs typeface="Century Gothic"/>
              </a:rPr>
              <a:t>oggi </a:t>
            </a:r>
            <a:r>
              <a:rPr lang="it-IT" sz="2000" spc="10" dirty="0" smtClean="0">
                <a:latin typeface="Century Gothic"/>
                <a:cs typeface="Century Gothic"/>
              </a:rPr>
              <a:t>all’ordine </a:t>
            </a:r>
            <a:r>
              <a:rPr lang="it-IT" sz="2000" spc="15" dirty="0" smtClean="0">
                <a:latin typeface="Century Gothic"/>
                <a:cs typeface="Century Gothic"/>
              </a:rPr>
              <a:t>del </a:t>
            </a:r>
            <a:r>
              <a:rPr lang="it-IT" sz="2000" spc="10" dirty="0" smtClean="0">
                <a:latin typeface="Century Gothic"/>
                <a:cs typeface="Century Gothic"/>
              </a:rPr>
              <a:t>giorno, </a:t>
            </a:r>
            <a:r>
              <a:rPr lang="it-IT" sz="2000" spc="15" dirty="0" smtClean="0">
                <a:latin typeface="Century Gothic"/>
                <a:cs typeface="Century Gothic"/>
              </a:rPr>
              <a:t>che possono poi  </a:t>
            </a:r>
            <a:r>
              <a:rPr lang="it-IT" sz="2000" spc="10" dirty="0" smtClean="0">
                <a:latin typeface="Century Gothic"/>
                <a:cs typeface="Century Gothic"/>
              </a:rPr>
              <a:t>tramutarsi in reali difficoltà relazionali col </a:t>
            </a:r>
            <a:r>
              <a:rPr lang="it-IT" sz="2000" spc="15" dirty="0" smtClean="0">
                <a:latin typeface="Century Gothic"/>
                <a:cs typeface="Century Gothic"/>
              </a:rPr>
              <a:t>gruppo </a:t>
            </a:r>
            <a:r>
              <a:rPr lang="it-IT" sz="2000" spc="10" dirty="0" smtClean="0">
                <a:latin typeface="Century Gothic"/>
                <a:cs typeface="Century Gothic"/>
              </a:rPr>
              <a:t>dei  pari.</a:t>
            </a:r>
          </a:p>
          <a:p>
            <a:pPr marL="12700" marR="5080" algn="just">
              <a:lnSpc>
                <a:spcPct val="101299"/>
              </a:lnSpc>
              <a:spcBef>
                <a:spcPts val="95"/>
              </a:spcBef>
            </a:pP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Difficoltà</a:t>
            </a:r>
            <a:r>
              <a:rPr lang="it-IT" sz="2000" spc="10" dirty="0" smtClean="0">
                <a:latin typeface="Century Gothic"/>
                <a:cs typeface="Century Gothic"/>
              </a:rPr>
              <a:t> che faranno crescere nel bambino insoddisfazioni di varia natura ed entità.</a:t>
            </a:r>
          </a:p>
          <a:p>
            <a:pPr marL="12700" marR="5080" algn="just">
              <a:lnSpc>
                <a:spcPct val="101299"/>
              </a:lnSpc>
              <a:spcBef>
                <a:spcPts val="95"/>
              </a:spcBef>
            </a:pP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Ad esempio: </a:t>
            </a:r>
            <a:endParaRPr lang="it-IT" sz="2000" b="1" spc="10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12700" marR="5080" algn="just">
              <a:lnSpc>
                <a:spcPct val="101299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it-IT" sz="2000" spc="10" dirty="0" smtClean="0">
                <a:latin typeface="Century Gothic"/>
                <a:cs typeface="Century Gothic"/>
              </a:rPr>
              <a:t>  </a:t>
            </a:r>
            <a:r>
              <a:rPr lang="it-IT" sz="2000" b="1" spc="10" dirty="0" smtClean="0">
                <a:latin typeface="Century Gothic"/>
                <a:cs typeface="Century Gothic"/>
              </a:rPr>
              <a:t>rifugiarsi </a:t>
            </a:r>
            <a:r>
              <a:rPr lang="it-IT" sz="2000" b="1" spc="10" dirty="0" smtClean="0">
                <a:latin typeface="Century Gothic"/>
                <a:cs typeface="Century Gothic"/>
              </a:rPr>
              <a:t>nel cibo, </a:t>
            </a:r>
            <a:endParaRPr lang="it-IT" sz="2000" b="1" spc="10" dirty="0" smtClean="0">
              <a:latin typeface="Century Gothic"/>
              <a:cs typeface="Century Gothic"/>
            </a:endParaRPr>
          </a:p>
          <a:p>
            <a:pPr marL="179388" marR="5080" indent="-166688" algn="just">
              <a:lnSpc>
                <a:spcPct val="101299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it-IT" sz="2000" b="1" spc="10" dirty="0" smtClean="0">
                <a:latin typeface="Century Gothic"/>
                <a:cs typeface="Century Gothic"/>
              </a:rPr>
              <a:t>difficoltà </a:t>
            </a:r>
            <a:r>
              <a:rPr lang="it-IT" sz="2000" b="1" spc="15" dirty="0" smtClean="0">
                <a:latin typeface="Century Gothic"/>
                <a:cs typeface="Century Gothic"/>
              </a:rPr>
              <a:t>nell’apprendimento  </a:t>
            </a:r>
            <a:r>
              <a:rPr lang="it-IT" sz="2000" b="1" spc="10" dirty="0" smtClean="0">
                <a:latin typeface="Century Gothic"/>
                <a:cs typeface="Century Gothic"/>
              </a:rPr>
              <a:t>scolastico, </a:t>
            </a:r>
            <a:endParaRPr lang="it-IT" sz="2000" b="1" spc="1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1299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it-IT" sz="2000" b="1" spc="10" dirty="0" smtClean="0">
                <a:latin typeface="Century Gothic"/>
                <a:cs typeface="Century Gothic"/>
              </a:rPr>
              <a:t> il </a:t>
            </a:r>
            <a:r>
              <a:rPr lang="it-IT" sz="2000" b="1" spc="10" dirty="0" smtClean="0">
                <a:latin typeface="Century Gothic"/>
                <a:cs typeface="Century Gothic"/>
              </a:rPr>
              <a:t>sorgere di </a:t>
            </a:r>
            <a:r>
              <a:rPr lang="it-IT" sz="2000" b="1" spc="15" dirty="0" smtClean="0">
                <a:latin typeface="Century Gothic"/>
                <a:cs typeface="Century Gothic"/>
              </a:rPr>
              <a:t>esagerati</a:t>
            </a:r>
            <a:r>
              <a:rPr lang="it-IT" sz="2000" b="1" spc="-40" dirty="0" smtClean="0">
                <a:latin typeface="Century Gothic"/>
                <a:cs typeface="Century Gothic"/>
              </a:rPr>
              <a:t> </a:t>
            </a:r>
            <a:r>
              <a:rPr lang="it-IT" sz="2000" b="1" spc="15" dirty="0" smtClean="0">
                <a:latin typeface="Century Gothic"/>
                <a:cs typeface="Century Gothic"/>
              </a:rPr>
              <a:t>egocentrismi.</a:t>
            </a:r>
            <a:endParaRPr lang="it-IT" sz="2000" b="1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L’incidenza dello stile educativo impartito in famiglia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284408"/>
            <a:ext cx="5056011" cy="263367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3 campanelli di allarme che possono  nascondere 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 disagio nei</a:t>
            </a:r>
            <a:r>
              <a:rPr lang="it-IT" sz="2400" b="1" spc="-35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bambini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17500" y="1790700"/>
            <a:ext cx="3124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Insonnia</a:t>
            </a:r>
            <a:endParaRPr lang="it-IT" sz="2400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3746500" y="4152900"/>
            <a:ext cx="3200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Disturbi</a:t>
            </a:r>
            <a:r>
              <a:rPr lang="it-IT" sz="2400" b="1" spc="-20" dirty="0" smtClean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lang="it-IT" sz="2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dell’alimentazione</a:t>
            </a:r>
            <a:endParaRPr lang="it-IT" sz="2400" dirty="0" smtClean="0">
              <a:solidFill>
                <a:srgbClr val="FFFF00"/>
              </a:solidFill>
              <a:latin typeface="Century Gothic"/>
              <a:cs typeface="Century Gothic"/>
            </a:endParaRPr>
          </a:p>
          <a:p>
            <a:pPr algn="ctr"/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7251700" y="1790700"/>
            <a:ext cx="3124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Disturbi del</a:t>
            </a:r>
            <a:r>
              <a:rPr lang="it-IT" sz="2400" b="1" spc="-25" dirty="0" smtClean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</a:p>
          <a:p>
            <a:pPr algn="ctr"/>
            <a:r>
              <a:rPr lang="it-IT" sz="2400" b="1" dirty="0" smtClean="0">
                <a:solidFill>
                  <a:srgbClr val="FFFF00"/>
                </a:solidFill>
                <a:latin typeface="Century Gothic"/>
                <a:cs typeface="Century Gothic"/>
              </a:rPr>
              <a:t>comportamento</a:t>
            </a:r>
            <a:endParaRPr lang="it-IT" sz="2400" dirty="0" smtClean="0">
              <a:solidFill>
                <a:srgbClr val="FFFF00"/>
              </a:solidFill>
              <a:latin typeface="Century Gothic"/>
              <a:cs typeface="Century Gothic"/>
            </a:endParaRPr>
          </a:p>
          <a:p>
            <a:pPr algn="ctr"/>
            <a:endParaRPr lang="it-IT" dirty="0"/>
          </a:p>
        </p:txBody>
      </p:sp>
      <p:pic>
        <p:nvPicPr>
          <p:cNvPr id="10242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300" y="1638300"/>
            <a:ext cx="3320736" cy="220979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Insonnia nel bambino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409700"/>
            <a:ext cx="6019800" cy="432426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Nell’infanzia</a:t>
            </a:r>
            <a:r>
              <a:rPr lang="it-IT" sz="2000" spc="-5" dirty="0" smtClean="0">
                <a:latin typeface="Century Gothic"/>
                <a:cs typeface="Century Gothic"/>
              </a:rPr>
              <a:t> l’insonnia viene diagnosticata quando </a:t>
            </a:r>
            <a:r>
              <a:rPr lang="it-IT" sz="2000" dirty="0" smtClean="0">
                <a:latin typeface="Century Gothic"/>
                <a:cs typeface="Century Gothic"/>
              </a:rPr>
              <a:t>è  </a:t>
            </a:r>
            <a:r>
              <a:rPr lang="it-IT" sz="2000" spc="-5" dirty="0" smtClean="0">
                <a:latin typeface="Century Gothic"/>
                <a:cs typeface="Century Gothic"/>
              </a:rPr>
              <a:t>presente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difficoltà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addormentarsi </a:t>
            </a:r>
            <a:r>
              <a:rPr lang="it-IT" sz="2000" dirty="0" smtClean="0">
                <a:latin typeface="Century Gothic"/>
                <a:cs typeface="Century Gothic"/>
              </a:rPr>
              <a:t>e/o </a:t>
            </a:r>
            <a:r>
              <a:rPr lang="it-IT" sz="2000" spc="-5" dirty="0" smtClean="0">
                <a:latin typeface="Century Gothic"/>
                <a:cs typeface="Century Gothic"/>
              </a:rPr>
              <a:t>la presenza  di risvegli multipli</a:t>
            </a:r>
            <a:r>
              <a:rPr lang="it-IT" sz="2000" spc="-3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notturni.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Nel bambino </a:t>
            </a:r>
            <a:r>
              <a:rPr lang="it-IT" sz="2000" spc="-5" dirty="0" smtClean="0">
                <a:latin typeface="Century Gothic"/>
                <a:cs typeface="Century Gothic"/>
              </a:rPr>
              <a:t>il sonno </a:t>
            </a:r>
            <a:r>
              <a:rPr lang="it-IT" sz="2000" dirty="0" smtClean="0">
                <a:latin typeface="Century Gothic"/>
                <a:cs typeface="Century Gothic"/>
              </a:rPr>
              <a:t>è un </a:t>
            </a:r>
            <a:r>
              <a:rPr lang="it-IT" sz="2000" spc="-5" dirty="0" smtClean="0">
                <a:latin typeface="Century Gothic"/>
                <a:cs typeface="Century Gothic"/>
              </a:rPr>
              <a:t>processo </a:t>
            </a:r>
            <a:r>
              <a:rPr lang="it-IT" sz="2000" dirty="0" smtClean="0">
                <a:latin typeface="Century Gothic"/>
                <a:cs typeface="Century Gothic"/>
              </a:rPr>
              <a:t>in </a:t>
            </a:r>
            <a:r>
              <a:rPr lang="it-IT" sz="2000" spc="-5" dirty="0" smtClean="0">
                <a:latin typeface="Century Gothic"/>
                <a:cs typeface="Century Gothic"/>
              </a:rPr>
              <a:t>evoluzione, in via di  stabilizzazione, per cui si </a:t>
            </a:r>
            <a:r>
              <a:rPr lang="it-IT" sz="2000" dirty="0" smtClean="0">
                <a:latin typeface="Century Gothic"/>
                <a:cs typeface="Century Gothic"/>
              </a:rPr>
              <a:t>può </a:t>
            </a:r>
            <a:r>
              <a:rPr lang="it-IT" sz="2000" spc="-5" dirty="0" smtClean="0">
                <a:latin typeface="Century Gothic"/>
                <a:cs typeface="Century Gothic"/>
              </a:rPr>
              <a:t>facilmente instaurare  l’insonnia, legata alla gestione dell’addormentamento </a:t>
            </a:r>
            <a:r>
              <a:rPr lang="it-IT" sz="2000" dirty="0" smtClean="0">
                <a:latin typeface="Century Gothic"/>
                <a:cs typeface="Century Gothic"/>
              </a:rPr>
              <a:t>e  </a:t>
            </a:r>
            <a:r>
              <a:rPr lang="it-IT" sz="2000" spc="-5" dirty="0" smtClean="0">
                <a:latin typeface="Century Gothic"/>
                <a:cs typeface="Century Gothic"/>
              </a:rPr>
              <a:t>dei risvegli notturni </a:t>
            </a:r>
            <a:r>
              <a:rPr lang="it-IT" sz="2000" dirty="0" smtClean="0">
                <a:latin typeface="Century Gothic"/>
                <a:cs typeface="Century Gothic"/>
              </a:rPr>
              <a:t>da </a:t>
            </a:r>
            <a:r>
              <a:rPr lang="it-IT" sz="2000" spc="-5" dirty="0" smtClean="0">
                <a:latin typeface="Century Gothic"/>
                <a:cs typeface="Century Gothic"/>
              </a:rPr>
              <a:t>parte dei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genitori.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715" algn="just">
              <a:lnSpc>
                <a:spcPct val="100000"/>
              </a:lnSpc>
              <a:spcBef>
                <a:spcPts val="90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segnale più importate </a:t>
            </a:r>
            <a:r>
              <a:rPr lang="it-IT" sz="2000" spc="-5" dirty="0" smtClean="0">
                <a:latin typeface="Century Gothic"/>
                <a:cs typeface="Century Gothic"/>
              </a:rPr>
              <a:t>dell’insorgenza di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disturbo di  inizio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mantenimento del sonno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l’incapacità del  bambino </a:t>
            </a:r>
            <a:r>
              <a:rPr lang="it-IT" sz="2000" dirty="0" smtClean="0">
                <a:latin typeface="Century Gothic"/>
                <a:cs typeface="Century Gothic"/>
              </a:rPr>
              <a:t>a riaddormentarsi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autonomamente.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1266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2171700"/>
            <a:ext cx="3942368" cy="295297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I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principali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fattori che possono essere causa 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di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difficoltà di  sonno nell’infanzia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99100" y="1714500"/>
            <a:ext cx="4876800" cy="378565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63525" marR="5080" indent="-250825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Inadeguate associazioni </a:t>
            </a:r>
            <a:r>
              <a:rPr lang="it-IT" sz="2000" spc="-5" dirty="0" smtClean="0">
                <a:latin typeface="Century Gothic"/>
                <a:cs typeface="Century Gothic"/>
              </a:rPr>
              <a:t>al momento di addormentarsi  (occorre abituare il bambino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associare il sonno </a:t>
            </a:r>
            <a:r>
              <a:rPr lang="it-IT" sz="2000" dirty="0" smtClean="0">
                <a:latin typeface="Century Gothic"/>
                <a:cs typeface="Century Gothic"/>
              </a:rPr>
              <a:t>con </a:t>
            </a:r>
            <a:r>
              <a:rPr lang="it-IT" sz="2000" spc="-5" dirty="0" smtClean="0">
                <a:latin typeface="Century Gothic"/>
                <a:cs typeface="Century Gothic"/>
              </a:rPr>
              <a:t>lo  stare nella</a:t>
            </a:r>
            <a:r>
              <a:rPr lang="it-IT" sz="2000" spc="-2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culla).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06070" indent="-294005" algn="just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06705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Eccessiva assunzione di cibo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di liquidi durante la</a:t>
            </a:r>
            <a:r>
              <a:rPr lang="it-IT" sz="2000" spc="7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notte.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06070" indent="-294005" algn="just">
              <a:lnSpc>
                <a:spcPct val="100000"/>
              </a:lnSpc>
              <a:spcBef>
                <a:spcPts val="5"/>
              </a:spcBef>
              <a:tabLst>
                <a:tab pos="306705" algn="l"/>
              </a:tabLst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3. Dormire</a:t>
            </a:r>
            <a:r>
              <a:rPr lang="it-IT" sz="2000" dirty="0" smtClean="0">
                <a:latin typeface="Century Gothic"/>
                <a:cs typeface="Century Gothic"/>
              </a:rPr>
              <a:t> nel letto dei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genitori.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263525" marR="5080" indent="-250825" algn="just">
              <a:lnSpc>
                <a:spcPct val="100000"/>
              </a:lnSpc>
              <a:tabLst>
                <a:tab pos="375285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4. Incubi notturni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possono indurre nel bambino uno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stato d’ansia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di </a:t>
            </a:r>
            <a:r>
              <a:rPr lang="it-IT" sz="2000" dirty="0" smtClean="0">
                <a:latin typeface="Century Gothic"/>
                <a:cs typeface="Century Gothic"/>
              </a:rPr>
              <a:t>paura </a:t>
            </a:r>
            <a:r>
              <a:rPr lang="it-IT" sz="2000" spc="-5" dirty="0" smtClean="0">
                <a:latin typeface="Century Gothic"/>
                <a:cs typeface="Century Gothic"/>
              </a:rPr>
              <a:t>al momento di coricarsi per il  timore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si</a:t>
            </a:r>
            <a:r>
              <a:rPr lang="it-IT" sz="2000" spc="-3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verifichino.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2290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00" y="2400300"/>
            <a:ext cx="4927288" cy="25908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Dai 4 anni in poi i disturbi del sonno sono meno frequenti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714500"/>
            <a:ext cx="5867400" cy="383540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ctr">
              <a:lnSpc>
                <a:spcPct val="101299"/>
              </a:lnSpc>
              <a:spcBef>
                <a:spcPts val="95"/>
              </a:spcBef>
              <a:tabLst>
                <a:tab pos="676910" algn="l"/>
                <a:tab pos="1030605" algn="l"/>
                <a:tab pos="1833245" algn="l"/>
                <a:tab pos="2261870" algn="l"/>
                <a:tab pos="2901315" algn="l"/>
                <a:tab pos="3152140" algn="l"/>
                <a:tab pos="4331335" algn="l"/>
                <a:tab pos="4968240" algn="l"/>
                <a:tab pos="6007100" algn="l"/>
                <a:tab pos="6868159" algn="l"/>
              </a:tabLst>
            </a:pPr>
            <a:r>
              <a:rPr lang="it-IT" sz="2000" b="1" spc="15" dirty="0" smtClean="0">
                <a:solidFill>
                  <a:srgbClr val="FF0000"/>
                </a:solidFill>
                <a:latin typeface="Century Gothic"/>
                <a:cs typeface="Century Gothic"/>
              </a:rPr>
              <a:t>Possono</a:t>
            </a:r>
            <a:r>
              <a:rPr lang="it-IT" sz="2000" b="1" spc="-2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verificarsi:</a:t>
            </a:r>
            <a:endParaRPr lang="it-IT" sz="2000" b="1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263525" marR="5080" indent="-250825">
              <a:lnSpc>
                <a:spcPct val="101299"/>
              </a:lnSpc>
              <a:spcBef>
                <a:spcPts val="95"/>
              </a:spcBef>
              <a:tabLst>
                <a:tab pos="676910" algn="l"/>
                <a:tab pos="1030605" algn="l"/>
                <a:tab pos="1833245" algn="l"/>
                <a:tab pos="2261870" algn="l"/>
                <a:tab pos="2901315" algn="l"/>
                <a:tab pos="3152140" algn="l"/>
                <a:tab pos="4331335" algn="l"/>
                <a:tab pos="4968240" algn="l"/>
                <a:tab pos="6007100" algn="l"/>
                <a:tab pos="6868159" algn="l"/>
              </a:tabLst>
            </a:pPr>
            <a:r>
              <a:rPr lang="it-IT" sz="2000" b="1" spc="15" dirty="0" smtClean="0">
                <a:solidFill>
                  <a:srgbClr val="FF0000"/>
                </a:solidFill>
                <a:latin typeface="Century Gothic"/>
                <a:cs typeface="Century Gothic"/>
              </a:rPr>
              <a:t>Perché</a:t>
            </a:r>
            <a:r>
              <a:rPr lang="it-IT" sz="2000" spc="15" dirty="0" smtClean="0">
                <a:latin typeface="Century Gothic"/>
                <a:cs typeface="Century Gothic"/>
              </a:rPr>
              <a:t> non</a:t>
            </a:r>
            <a:r>
              <a:rPr lang="it-IT" sz="2000" spc="15" dirty="0">
                <a:latin typeface="Century Gothic"/>
                <a:cs typeface="Century Gothic"/>
              </a:rPr>
              <a:t> </a:t>
            </a:r>
            <a:r>
              <a:rPr lang="it-IT" sz="2000" spc="5" dirty="0" smtClean="0">
                <a:latin typeface="Century Gothic"/>
                <a:cs typeface="Century Gothic"/>
              </a:rPr>
              <a:t>si </a:t>
            </a:r>
            <a:r>
              <a:rPr lang="it-IT" sz="2000" spc="15" dirty="0" smtClean="0">
                <a:latin typeface="Century Gothic"/>
                <a:cs typeface="Century Gothic"/>
              </a:rPr>
              <a:t>è </a:t>
            </a:r>
            <a:r>
              <a:rPr lang="it-IT" sz="2000" spc="10" dirty="0" smtClean="0">
                <a:latin typeface="Century Gothic"/>
                <a:cs typeface="Century Gothic"/>
              </a:rPr>
              <a:t>stabilito </a:t>
            </a:r>
            <a:r>
              <a:rPr lang="it-IT" sz="2000" spc="15" dirty="0" smtClean="0">
                <a:latin typeface="Century Gothic"/>
                <a:cs typeface="Century Gothic"/>
              </a:rPr>
              <a:t>un </a:t>
            </a:r>
            <a:r>
              <a:rPr lang="it-IT" sz="2000" spc="10" dirty="0" smtClean="0">
                <a:latin typeface="Century Gothic"/>
                <a:cs typeface="Century Gothic"/>
              </a:rPr>
              <a:t>limite preciso circa l’orario in cui il bambino deve coricarsi non stabilendo così un rituale favorevole alla preparazione del sonno </a:t>
            </a:r>
            <a:r>
              <a:rPr lang="it-IT" sz="2000" spc="15" dirty="0" smtClean="0">
                <a:latin typeface="Century Gothic"/>
                <a:cs typeface="Century Gothic"/>
              </a:rPr>
              <a:t>preparazione del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spc="15" dirty="0" smtClean="0">
                <a:latin typeface="Century Gothic"/>
                <a:cs typeface="Century Gothic"/>
              </a:rPr>
              <a:t>sonno,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marR="5080" indent="-300990">
              <a:lnSpc>
                <a:spcPct val="101299"/>
              </a:lnSpc>
              <a:buClr>
                <a:srgbClr val="F5A408"/>
              </a:buClr>
              <a:buSzPct val="80000"/>
              <a:tabLst>
                <a:tab pos="313690" algn="l"/>
              </a:tabLst>
            </a:pP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per </a:t>
            </a:r>
            <a:r>
              <a:rPr lang="it-IT" sz="2000" b="1" spc="15" dirty="0" smtClean="0">
                <a:solidFill>
                  <a:srgbClr val="FF0000"/>
                </a:solidFill>
                <a:latin typeface="Century Gothic"/>
                <a:cs typeface="Century Gothic"/>
              </a:rPr>
              <a:t>la comparsa </a:t>
            </a:r>
            <a:r>
              <a:rPr lang="it-IT" sz="2000" spc="10" dirty="0" smtClean="0">
                <a:latin typeface="Century Gothic"/>
                <a:cs typeface="Century Gothic"/>
              </a:rPr>
              <a:t>della </a:t>
            </a:r>
            <a:r>
              <a:rPr lang="it-IT" sz="2000" spc="15" dirty="0" smtClean="0">
                <a:latin typeface="Century Gothic"/>
                <a:cs typeface="Century Gothic"/>
              </a:rPr>
              <a:t>paura </a:t>
            </a:r>
            <a:r>
              <a:rPr lang="it-IT" sz="2000" spc="10" dirty="0" smtClean="0">
                <a:latin typeface="Century Gothic"/>
                <a:cs typeface="Century Gothic"/>
              </a:rPr>
              <a:t>del </a:t>
            </a:r>
            <a:r>
              <a:rPr lang="it-IT" sz="2000" spc="15" dirty="0" smtClean="0">
                <a:latin typeface="Century Gothic"/>
                <a:cs typeface="Century Gothic"/>
              </a:rPr>
              <a:t>buio o </a:t>
            </a:r>
            <a:r>
              <a:rPr lang="it-IT" sz="2000" spc="10" dirty="0" smtClean="0">
                <a:latin typeface="Century Gothic"/>
                <a:cs typeface="Century Gothic"/>
              </a:rPr>
              <a:t>della </a:t>
            </a:r>
            <a:r>
              <a:rPr lang="it-IT" sz="2000" spc="640" dirty="0" smtClean="0">
                <a:latin typeface="Century Gothic"/>
                <a:cs typeface="Century Gothic"/>
              </a:rPr>
              <a:t> </a:t>
            </a:r>
            <a:r>
              <a:rPr lang="it-IT" sz="2000" spc="10" dirty="0" smtClean="0">
                <a:latin typeface="Century Gothic"/>
                <a:cs typeface="Century Gothic"/>
              </a:rPr>
              <a:t>solitudine,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marR="5080" indent="-300990">
              <a:lnSpc>
                <a:spcPct val="101200"/>
              </a:lnSpc>
              <a:spcBef>
                <a:spcPts val="5"/>
              </a:spcBef>
              <a:buClr>
                <a:srgbClr val="F5A408"/>
              </a:buClr>
              <a:buSzPct val="80000"/>
              <a:tabLst>
                <a:tab pos="313690" algn="l"/>
              </a:tabLst>
            </a:pPr>
            <a:r>
              <a:rPr lang="it-IT" sz="2000" b="1" spc="15" dirty="0" smtClean="0">
                <a:solidFill>
                  <a:srgbClr val="FF0000"/>
                </a:solidFill>
                <a:latin typeface="Century Gothic"/>
                <a:cs typeface="Century Gothic"/>
              </a:rPr>
              <a:t>per </a:t>
            </a:r>
            <a:r>
              <a:rPr lang="it-IT" sz="20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fattori psico-fisiologici </a:t>
            </a:r>
            <a:r>
              <a:rPr lang="it-IT" sz="2000" spc="10" dirty="0" smtClean="0">
                <a:latin typeface="Century Gothic"/>
                <a:cs typeface="Century Gothic"/>
              </a:rPr>
              <a:t>legati all’organizzazione  della giornata, alla molteplicità di stimoli </a:t>
            </a:r>
            <a:r>
              <a:rPr lang="it-IT" sz="2000" spc="15" dirty="0" smtClean="0">
                <a:latin typeface="Century Gothic"/>
                <a:cs typeface="Century Gothic"/>
              </a:rPr>
              <a:t>che </a:t>
            </a:r>
            <a:r>
              <a:rPr lang="it-IT" sz="2000" spc="5" dirty="0" smtClean="0">
                <a:latin typeface="Century Gothic"/>
                <a:cs typeface="Century Gothic"/>
              </a:rPr>
              <a:t>si  </a:t>
            </a:r>
            <a:r>
              <a:rPr lang="it-IT" sz="2000" spc="15" dirty="0" smtClean="0">
                <a:latin typeface="Century Gothic"/>
                <a:cs typeface="Century Gothic"/>
              </a:rPr>
              <a:t>trovano </a:t>
            </a:r>
            <a:r>
              <a:rPr lang="it-IT" sz="2000" spc="10" dirty="0" smtClean="0">
                <a:latin typeface="Century Gothic"/>
                <a:cs typeface="Century Gothic"/>
              </a:rPr>
              <a:t>intorno </a:t>
            </a:r>
            <a:r>
              <a:rPr lang="it-IT" sz="2000" spc="15" dirty="0" smtClean="0">
                <a:latin typeface="Century Gothic"/>
                <a:cs typeface="Century Gothic"/>
              </a:rPr>
              <a:t>e </a:t>
            </a:r>
            <a:r>
              <a:rPr lang="it-IT" sz="2000" spc="10" dirty="0" smtClean="0">
                <a:latin typeface="Century Gothic"/>
                <a:cs typeface="Century Gothic"/>
              </a:rPr>
              <a:t>alla routine </a:t>
            </a:r>
            <a:r>
              <a:rPr lang="it-IT" sz="2000" spc="15" dirty="0" smtClean="0">
                <a:latin typeface="Century Gothic"/>
                <a:cs typeface="Century Gothic"/>
              </a:rPr>
              <a:t>data </a:t>
            </a:r>
            <a:r>
              <a:rPr lang="it-IT" sz="2000" spc="10" dirty="0" smtClean="0">
                <a:latin typeface="Century Gothic"/>
                <a:cs typeface="Century Gothic"/>
              </a:rPr>
              <a:t>dai</a:t>
            </a:r>
            <a:r>
              <a:rPr lang="it-IT" sz="2000" spc="-50" dirty="0" smtClean="0">
                <a:latin typeface="Century Gothic"/>
                <a:cs typeface="Century Gothic"/>
              </a:rPr>
              <a:t> </a:t>
            </a:r>
            <a:r>
              <a:rPr lang="it-IT" sz="2000" spc="10" dirty="0" smtClean="0">
                <a:latin typeface="Century Gothic"/>
                <a:cs typeface="Century Gothic"/>
              </a:rPr>
              <a:t>genitori.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3314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300" y="2476500"/>
            <a:ext cx="4112986" cy="230327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Il disturbo del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sonno può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avere conseguenze importanti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08500" y="1638300"/>
            <a:ext cx="5867400" cy="390876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it-IT" sz="28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Si  possono</a:t>
            </a:r>
            <a:r>
              <a:rPr lang="it-IT" sz="28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lang="it-IT" sz="28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instaurare:</a:t>
            </a:r>
            <a:endParaRPr lang="it-IT" sz="2800" b="1" dirty="0" smtClean="0">
              <a:solidFill>
                <a:srgbClr val="0070C0"/>
              </a:solidFill>
              <a:latin typeface="Century Gothic"/>
              <a:cs typeface="Century Gothic"/>
            </a:endParaRPr>
          </a:p>
          <a:p>
            <a:pPr marL="313690" indent="-300990">
              <a:lnSpc>
                <a:spcPct val="100000"/>
              </a:lnSpc>
              <a:spcBef>
                <a:spcPts val="10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disturbi</a:t>
            </a:r>
            <a:r>
              <a:rPr lang="it-IT" sz="2000" spc="-5" dirty="0" smtClean="0">
                <a:latin typeface="Century Gothic"/>
                <a:cs typeface="Century Gothic"/>
              </a:rPr>
              <a:t> del comportamento </a:t>
            </a:r>
            <a:r>
              <a:rPr lang="it-IT" sz="2000" spc="-5" dirty="0" smtClean="0">
                <a:latin typeface="Century Gothic"/>
                <a:cs typeface="Century Gothic"/>
              </a:rPr>
              <a:t>diurno,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indent="-300990">
              <a:lnSpc>
                <a:spcPct val="100000"/>
              </a:lnSpc>
              <a:spcBef>
                <a:spcPts val="5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disturbi</a:t>
            </a:r>
            <a:r>
              <a:rPr lang="it-IT" sz="2000" spc="-1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dell’umore,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indent="-300990">
              <a:lnSpc>
                <a:spcPct val="100000"/>
              </a:lnSpc>
              <a:spcBef>
                <a:spcPts val="10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facile </a:t>
            </a:r>
            <a:r>
              <a:rPr lang="it-IT" sz="2000" b="1" spc="-5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stancabilità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diurna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deficit di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concentrazione,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indent="-300990">
              <a:lnSpc>
                <a:spcPct val="100000"/>
              </a:lnSpc>
              <a:spcBef>
                <a:spcPts val="5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disturbi</a:t>
            </a:r>
            <a:r>
              <a:rPr lang="it-IT" sz="2000" spc="-5" dirty="0" smtClean="0">
                <a:latin typeface="Century Gothic"/>
                <a:cs typeface="Century Gothic"/>
              </a:rPr>
              <a:t> della memoria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dell’apprendimento,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marR="5715" indent="-300990">
              <a:lnSpc>
                <a:spcPct val="100000"/>
              </a:lnSpc>
              <a:spcBef>
                <a:spcPts val="5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  <a:tab pos="1361440" algn="l"/>
                <a:tab pos="1834514" algn="l"/>
                <a:tab pos="3100705" algn="l"/>
                <a:tab pos="3520440" algn="l"/>
                <a:tab pos="4561840" algn="l"/>
                <a:tab pos="5443855" algn="l"/>
                <a:tab pos="6536055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defici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lang="it-IT" sz="2000" dirty="0" smtClean="0">
                <a:latin typeface="Century Gothic"/>
                <a:cs typeface="Century Gothic"/>
              </a:rPr>
              <a:t>	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	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crescit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it-IT" sz="2000" dirty="0" smtClean="0">
                <a:latin typeface="Century Gothic"/>
                <a:cs typeface="Century Gothic"/>
              </a:rPr>
              <a:t>	a	</a:t>
            </a:r>
            <a:r>
              <a:rPr lang="it-IT" sz="2000" spc="-5" dirty="0" smtClean="0">
                <a:latin typeface="Century Gothic"/>
                <a:cs typeface="Century Gothic"/>
              </a:rPr>
              <a:t>caus</a:t>
            </a:r>
            <a:r>
              <a:rPr lang="it-IT" sz="2000" dirty="0" smtClean="0">
                <a:latin typeface="Century Gothic"/>
                <a:cs typeface="Century Gothic"/>
              </a:rPr>
              <a:t>a	</a:t>
            </a:r>
            <a:r>
              <a:rPr lang="it-IT" sz="2000" spc="-5" dirty="0" smtClean="0">
                <a:latin typeface="Century Gothic"/>
                <a:cs typeface="Century Gothic"/>
              </a:rPr>
              <a:t>dell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ridott</a:t>
            </a:r>
            <a:r>
              <a:rPr lang="it-IT" sz="2000" dirty="0" smtClean="0">
                <a:latin typeface="Century Gothic"/>
                <a:cs typeface="Century Gothic"/>
              </a:rPr>
              <a:t>a	</a:t>
            </a:r>
            <a:r>
              <a:rPr lang="it-IT" sz="2000" spc="-5" dirty="0" smtClean="0">
                <a:latin typeface="Century Gothic"/>
                <a:cs typeface="Century Gothic"/>
              </a:rPr>
              <a:t>riduzione dell’ormone della</a:t>
            </a:r>
            <a:r>
              <a:rPr lang="it-IT" sz="2000" spc="-1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crescita,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313690" marR="7620" indent="-300990">
              <a:lnSpc>
                <a:spcPct val="100000"/>
              </a:lnSpc>
              <a:spcBef>
                <a:spcPts val="5"/>
              </a:spcBef>
              <a:buSzPct val="78571"/>
              <a:buFont typeface="Arial"/>
              <a:buChar char="•"/>
              <a:tabLst>
                <a:tab pos="313055" algn="l"/>
                <a:tab pos="31369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stress famigliare </a:t>
            </a:r>
            <a:r>
              <a:rPr lang="it-IT" sz="2000" spc="-5" dirty="0" smtClean="0">
                <a:latin typeface="Century Gothic"/>
                <a:cs typeface="Century Gothic"/>
              </a:rPr>
              <a:t>causato dalla deprivazione di </a:t>
            </a:r>
            <a:r>
              <a:rPr lang="it-IT" sz="2000" dirty="0" smtClean="0">
                <a:latin typeface="Century Gothic"/>
                <a:cs typeface="Century Gothic"/>
              </a:rPr>
              <a:t>sonno </a:t>
            </a:r>
            <a:r>
              <a:rPr lang="it-IT" sz="2000" spc="-5" dirty="0" smtClean="0">
                <a:latin typeface="Century Gothic"/>
                <a:cs typeface="Century Gothic"/>
              </a:rPr>
              <a:t>nei  </a:t>
            </a:r>
            <a:r>
              <a:rPr lang="it-IT" sz="2000" dirty="0" smtClean="0">
                <a:latin typeface="Century Gothic"/>
                <a:cs typeface="Century Gothic"/>
              </a:rPr>
              <a:t>genitori.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4338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2324100"/>
            <a:ext cx="4007787" cy="2667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5" dirty="0" smtClean="0">
                <a:solidFill>
                  <a:srgbClr val="0070C0"/>
                </a:solidFill>
              </a:rPr>
              <a:t>Disturbi </a:t>
            </a:r>
            <a:r>
              <a:rPr lang="it-IT" sz="2400" b="1" dirty="0" smtClean="0">
                <a:solidFill>
                  <a:srgbClr val="0070C0"/>
                </a:solidFill>
              </a:rPr>
              <a:t>del comportamento </a:t>
            </a:r>
            <a:r>
              <a:rPr lang="it-IT" sz="2400" b="1" spc="-5" dirty="0" smtClean="0">
                <a:solidFill>
                  <a:srgbClr val="0070C0"/>
                </a:solidFill>
              </a:rPr>
              <a:t>nel  </a:t>
            </a:r>
            <a:r>
              <a:rPr lang="it-IT" sz="2400" b="1" dirty="0" smtClean="0">
                <a:solidFill>
                  <a:srgbClr val="0070C0"/>
                </a:solidFill>
              </a:rPr>
              <a:t>bambino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41300" y="1562100"/>
            <a:ext cx="67818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Tutti 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bambini </a:t>
            </a:r>
            <a:r>
              <a:rPr lang="it-IT" sz="2000" spc="-5" dirty="0" smtClean="0">
                <a:latin typeface="Century Gothic"/>
                <a:cs typeface="Century Gothic"/>
              </a:rPr>
              <a:t>nell'età infantile hanno alcuni atteggiamenti  </a:t>
            </a:r>
            <a:r>
              <a:rPr lang="it-IT" sz="2000" dirty="0" smtClean="0">
                <a:latin typeface="Century Gothic"/>
                <a:cs typeface="Century Gothic"/>
              </a:rPr>
              <a:t>che potrebbero essere considerati disturbi o problemi lievi  </a:t>
            </a:r>
            <a:r>
              <a:rPr lang="it-IT" sz="2000" spc="-5" dirty="0" smtClean="0">
                <a:latin typeface="Century Gothic"/>
                <a:cs typeface="Century Gothic"/>
              </a:rPr>
              <a:t>di comportamento all'interno del processo di maturazione  </a:t>
            </a:r>
            <a:r>
              <a:rPr lang="it-IT" sz="2000" dirty="0" smtClean="0">
                <a:latin typeface="Century Gothic"/>
                <a:cs typeface="Century Gothic"/>
              </a:rPr>
              <a:t>come</a:t>
            </a:r>
            <a:r>
              <a:rPr lang="it-IT" sz="2000" spc="-2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persone.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Fra questi comportamenti </a:t>
            </a:r>
            <a:r>
              <a:rPr lang="it-IT" sz="2000" spc="-5" dirty="0" smtClean="0">
                <a:latin typeface="Century Gothic"/>
                <a:cs typeface="Century Gothic"/>
              </a:rPr>
              <a:t>troviamo: </a:t>
            </a:r>
            <a:r>
              <a:rPr lang="it-IT" sz="2000" b="1" spc="-5" dirty="0" smtClean="0">
                <a:latin typeface="Century Gothic"/>
                <a:cs typeface="Century Gothic"/>
              </a:rPr>
              <a:t>l'opposizione alle  norme, ribellione, disobbedienza, comportamenti  </a:t>
            </a:r>
            <a:r>
              <a:rPr lang="it-IT" sz="2000" b="1" dirty="0" smtClean="0">
                <a:latin typeface="Century Gothic"/>
                <a:cs typeface="Century Gothic"/>
              </a:rPr>
              <a:t>aggressivi</a:t>
            </a:r>
            <a:r>
              <a:rPr lang="it-IT" sz="2000" b="1" spc="-25" dirty="0" smtClean="0">
                <a:latin typeface="Century Gothic"/>
                <a:cs typeface="Century Gothic"/>
              </a:rPr>
              <a:t> </a:t>
            </a:r>
            <a:r>
              <a:rPr lang="it-IT" sz="2000" b="1" dirty="0" smtClean="0">
                <a:latin typeface="Century Gothic"/>
                <a:cs typeface="Century Gothic"/>
              </a:rPr>
              <a:t>lievi.</a:t>
            </a:r>
          </a:p>
          <a:p>
            <a:pPr marL="12700" marR="5715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È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importante </a:t>
            </a:r>
            <a:r>
              <a:rPr lang="it-IT" sz="2000" spc="-5" dirty="0" smtClean="0">
                <a:latin typeface="Century Gothic"/>
                <a:cs typeface="Century Gothic"/>
              </a:rPr>
              <a:t>conoscere le ragioni di questi comportamenti  </a:t>
            </a:r>
            <a:r>
              <a:rPr lang="it-IT" sz="2000" dirty="0" smtClean="0">
                <a:latin typeface="Century Gothic"/>
                <a:cs typeface="Century Gothic"/>
              </a:rPr>
              <a:t>e sapere come </a:t>
            </a:r>
            <a:r>
              <a:rPr lang="it-IT" sz="2000" spc="-5" dirty="0" smtClean="0">
                <a:latin typeface="Century Gothic"/>
                <a:cs typeface="Century Gothic"/>
              </a:rPr>
              <a:t>risolverli in tempo visto </a:t>
            </a:r>
            <a:r>
              <a:rPr lang="it-IT" sz="2000" dirty="0" smtClean="0">
                <a:latin typeface="Century Gothic"/>
                <a:cs typeface="Century Gothic"/>
              </a:rPr>
              <a:t>che, se </a:t>
            </a:r>
            <a:r>
              <a:rPr lang="it-IT" sz="2000" spc="5" dirty="0" smtClean="0">
                <a:latin typeface="Century Gothic"/>
                <a:cs typeface="Century Gothic"/>
              </a:rPr>
              <a:t>non </a:t>
            </a:r>
            <a:r>
              <a:rPr lang="it-IT" sz="2000" spc="-5" dirty="0" smtClean="0">
                <a:latin typeface="Century Gothic"/>
                <a:cs typeface="Century Gothic"/>
              </a:rPr>
              <a:t>si  interviene rapidamente, possono protrarsi in età adulta </a:t>
            </a:r>
            <a:r>
              <a:rPr lang="it-IT" sz="2000" dirty="0" smtClean="0">
                <a:latin typeface="Century Gothic"/>
                <a:cs typeface="Century Gothic"/>
              </a:rPr>
              <a:t>e  </a:t>
            </a:r>
            <a:r>
              <a:rPr lang="it-IT" sz="2000" spc="-5" dirty="0" smtClean="0">
                <a:latin typeface="Century Gothic"/>
                <a:cs typeface="Century Gothic"/>
              </a:rPr>
              <a:t>recare disturbi alle abilità scolastiche, lavorative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sociali,  rendendo difficile la vita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futura.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5362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0" y="2628900"/>
            <a:ext cx="3316941" cy="1905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10" dirty="0" smtClean="0">
                <a:solidFill>
                  <a:srgbClr val="0070C0"/>
                </a:solidFill>
              </a:rPr>
              <a:t>Disturbo </a:t>
            </a:r>
            <a:r>
              <a:rPr lang="it-IT" sz="2400" b="1" spc="15" dirty="0" smtClean="0">
                <a:solidFill>
                  <a:srgbClr val="0070C0"/>
                </a:solidFill>
              </a:rPr>
              <a:t>da </a:t>
            </a:r>
            <a:r>
              <a:rPr lang="it-IT" sz="2400" b="1" spc="10" dirty="0" smtClean="0">
                <a:solidFill>
                  <a:srgbClr val="0070C0"/>
                </a:solidFill>
              </a:rPr>
              <a:t>deficit di  </a:t>
            </a:r>
            <a:r>
              <a:rPr lang="it-IT" sz="2400" b="1" spc="15" dirty="0" smtClean="0">
                <a:solidFill>
                  <a:srgbClr val="0070C0"/>
                </a:solidFill>
              </a:rPr>
              <a:t>attenzione/iperattività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89300" y="1333501"/>
            <a:ext cx="7086600" cy="452431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tabLst>
                <a:tab pos="1517650" algn="l"/>
                <a:tab pos="3997960" algn="l"/>
                <a:tab pos="5007610" algn="l"/>
                <a:tab pos="6322060" algn="l"/>
              </a:tabLst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Questo disturbo </a:t>
            </a:r>
            <a:r>
              <a:rPr lang="it-IT" sz="2000" spc="-5" dirty="0" smtClean="0">
                <a:latin typeface="Century Gothic"/>
                <a:cs typeface="Century Gothic"/>
              </a:rPr>
              <a:t>si caratterizza per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esordio </a:t>
            </a:r>
            <a:r>
              <a:rPr lang="it-IT" sz="2000" dirty="0" smtClean="0">
                <a:latin typeface="Century Gothic"/>
                <a:cs typeface="Century Gothic"/>
              </a:rPr>
              <a:t>precoce  </a:t>
            </a:r>
            <a:r>
              <a:rPr lang="it-IT" sz="2000" spc="-5" dirty="0" smtClean="0">
                <a:latin typeface="Century Gothic"/>
                <a:cs typeface="Century Gothic"/>
              </a:rPr>
              <a:t>(entro </a:t>
            </a:r>
            <a:r>
              <a:rPr lang="it-IT" sz="2000" dirty="0" smtClean="0">
                <a:latin typeface="Century Gothic"/>
                <a:cs typeface="Century Gothic"/>
              </a:rPr>
              <a:t>i </a:t>
            </a:r>
            <a:r>
              <a:rPr lang="it-IT" sz="2000" spc="-5" dirty="0" smtClean="0">
                <a:latin typeface="Century Gothic"/>
                <a:cs typeface="Century Gothic"/>
              </a:rPr>
              <a:t>primi cinque anni)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per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sintomatologia che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vien</a:t>
            </a:r>
            <a:r>
              <a:rPr lang="it-IT" sz="2000" dirty="0" smtClean="0">
                <a:latin typeface="Century Gothic"/>
                <a:cs typeface="Century Gothic"/>
              </a:rPr>
              <a:t>e r</a:t>
            </a:r>
            <a:r>
              <a:rPr lang="it-IT" sz="2000" spc="-5" dirty="0" smtClean="0">
                <a:latin typeface="Century Gothic"/>
                <a:cs typeface="Century Gothic"/>
              </a:rPr>
              <a:t>aggruppat</a:t>
            </a:r>
            <a:r>
              <a:rPr lang="it-IT" sz="2000" dirty="0" smtClean="0">
                <a:latin typeface="Century Gothic"/>
                <a:cs typeface="Century Gothic"/>
              </a:rPr>
              <a:t>a	</a:t>
            </a:r>
            <a:r>
              <a:rPr lang="it-IT" sz="2000" spc="-5" dirty="0" smtClean="0">
                <a:latin typeface="Century Gothic"/>
                <a:cs typeface="Century Gothic"/>
              </a:rPr>
              <a:t>i</a:t>
            </a:r>
            <a:r>
              <a:rPr lang="it-IT" sz="2000" dirty="0" smtClean="0">
                <a:latin typeface="Century Gothic"/>
                <a:cs typeface="Century Gothic"/>
              </a:rPr>
              <a:t>n d</a:t>
            </a:r>
            <a:r>
              <a:rPr lang="it-IT" sz="2000" spc="-5" dirty="0" smtClean="0">
                <a:latin typeface="Century Gothic"/>
                <a:cs typeface="Century Gothic"/>
              </a:rPr>
              <a:t>u</a:t>
            </a:r>
            <a:r>
              <a:rPr lang="it-IT" sz="2000" dirty="0" smtClean="0">
                <a:latin typeface="Century Gothic"/>
                <a:cs typeface="Century Gothic"/>
              </a:rPr>
              <a:t>e</a:t>
            </a:r>
            <a:r>
              <a:rPr lang="it-IT" sz="2000" dirty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dimensioni psicopatologiche: </a:t>
            </a:r>
            <a:r>
              <a:rPr lang="it-IT" sz="2000" b="1" spc="-5" dirty="0" smtClean="0">
                <a:latin typeface="Century Gothic"/>
                <a:cs typeface="Century Gothic"/>
              </a:rPr>
              <a:t>disattenzione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e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b="1" spc="-5" dirty="0" smtClean="0">
                <a:latin typeface="Century Gothic"/>
                <a:cs typeface="Century Gothic"/>
              </a:rPr>
              <a:t>impulsività/iperattività</a:t>
            </a:r>
            <a:r>
              <a:rPr lang="it-IT" sz="2000" spc="-5" dirty="0" smtClean="0">
                <a:latin typeface="Century Gothic"/>
                <a:cs typeface="Century Gothic"/>
              </a:rPr>
              <a:t>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  <a:spcBef>
                <a:spcPts val="15"/>
              </a:spcBef>
            </a:pPr>
            <a:r>
              <a:rPr lang="it-IT" sz="28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La </a:t>
            </a:r>
            <a:r>
              <a:rPr lang="it-IT" sz="28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disattenzione</a:t>
            </a:r>
            <a:r>
              <a:rPr lang="it-IT" sz="28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 si manifesta: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ome</a:t>
            </a:r>
            <a:r>
              <a:rPr lang="it-IT" sz="200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scarsa cura per </a:t>
            </a:r>
            <a:r>
              <a:rPr lang="it-IT" sz="2000" dirty="0" smtClean="0">
                <a:latin typeface="Century Gothic"/>
                <a:cs typeface="Century Gothic"/>
              </a:rPr>
              <a:t>i  </a:t>
            </a:r>
            <a:r>
              <a:rPr lang="it-IT" sz="2000" spc="-5" dirty="0" smtClean="0">
                <a:latin typeface="Century Gothic"/>
                <a:cs typeface="Century Gothic"/>
              </a:rPr>
              <a:t>particolari, 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b="1" spc="-5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distraibilità</a:t>
            </a:r>
            <a:r>
              <a:rPr lang="it-IT" sz="2000" spc="-5" dirty="0" smtClean="0">
                <a:latin typeface="Century Gothic"/>
                <a:cs typeface="Century Gothic"/>
              </a:rPr>
              <a:t>, </a:t>
            </a:r>
          </a:p>
          <a:p>
            <a:pPr marL="179388" marR="5080" indent="-166688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incapacità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portare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termine le  azioni già avviate, </a:t>
            </a:r>
          </a:p>
          <a:p>
            <a:pPr marL="179388" marR="5080" indent="-166688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mancanza</a:t>
            </a:r>
            <a:r>
              <a:rPr lang="it-IT" sz="2000" spc="-5" dirty="0" smtClean="0">
                <a:latin typeface="Century Gothic"/>
                <a:cs typeface="Century Gothic"/>
              </a:rPr>
              <a:t> di perseveranza nelle attività 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richiedono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impegno cognitivo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abilità  </a:t>
            </a:r>
            <a:r>
              <a:rPr lang="it-IT" sz="2000" dirty="0" smtClean="0">
                <a:latin typeface="Century Gothic"/>
                <a:cs typeface="Century Gothic"/>
              </a:rPr>
              <a:t>organizzative.</a:t>
            </a:r>
          </a:p>
          <a:p>
            <a:pPr marL="12700" marR="5080" algn="ctr">
              <a:lnSpc>
                <a:spcPct val="100000"/>
              </a:lnSpc>
              <a:spcBef>
                <a:spcPts val="25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I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bambini appaiono sempre distratti, perdono oggetti  significativi </a:t>
            </a: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o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dimenticano attività</a:t>
            </a:r>
            <a:r>
              <a:rPr lang="it-IT" sz="2000" b="1" spc="-75" dirty="0" smtClean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importanti.</a:t>
            </a:r>
            <a:endParaRPr lang="it-IT" sz="20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pic>
        <p:nvPicPr>
          <p:cNvPr id="16386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1333500"/>
            <a:ext cx="2895600" cy="435131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L’</a:t>
            </a: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impulsività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257300"/>
            <a:ext cx="6934200" cy="440120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 manifesta </a:t>
            </a:r>
            <a:r>
              <a:rPr lang="it-IT" sz="2000" dirty="0" smtClean="0">
                <a:latin typeface="Century Gothic"/>
                <a:cs typeface="Century Gothic"/>
              </a:rPr>
              <a:t>come </a:t>
            </a:r>
            <a:r>
              <a:rPr lang="it-IT" sz="2000" spc="-5" dirty="0" smtClean="0">
                <a:latin typeface="Century Gothic"/>
                <a:cs typeface="Century Gothic"/>
              </a:rPr>
              <a:t>la tendenza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passare da 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compito/attività all’altra senza completarne alcuna,  difficoltà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organizzare azioni complesse, difficoltà </a:t>
            </a:r>
            <a:r>
              <a:rPr lang="it-IT" sz="2000" dirty="0" smtClean="0">
                <a:latin typeface="Century Gothic"/>
                <a:cs typeface="Century Gothic"/>
              </a:rPr>
              <a:t>a  </a:t>
            </a:r>
            <a:r>
              <a:rPr lang="it-IT" sz="2000" spc="-5" dirty="0" smtClean="0">
                <a:latin typeface="Century Gothic"/>
                <a:cs typeface="Century Gothic"/>
              </a:rPr>
              <a:t>rispettare il proprio turno in situazioni di gioco </a:t>
            </a:r>
            <a:r>
              <a:rPr lang="it-IT" sz="2000" dirty="0" smtClean="0">
                <a:latin typeface="Century Gothic"/>
                <a:cs typeface="Century Gothic"/>
              </a:rPr>
              <a:t>e/o </a:t>
            </a:r>
            <a:r>
              <a:rPr lang="it-IT" sz="2000" spc="-5" dirty="0" smtClean="0">
                <a:latin typeface="Century Gothic"/>
                <a:cs typeface="Century Gothic"/>
              </a:rPr>
              <a:t>di  gruppo.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  <a:spcBef>
                <a:spcPts val="25"/>
              </a:spcBef>
            </a:pP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Solitamente l’impulsività si associa </a:t>
            </a: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a </a:t>
            </a:r>
            <a:r>
              <a:rPr lang="it-IT" sz="20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iperattività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, cioè </a:t>
            </a: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ad  una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attività disorganizzata </a:t>
            </a: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ed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eccessiva </a:t>
            </a: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</a:pPr>
            <a:r>
              <a:rPr lang="it-IT" sz="2000" b="1" dirty="0">
                <a:latin typeface="Century Gothic"/>
                <a:cs typeface="Century Gothic"/>
              </a:rPr>
              <a:t>I</a:t>
            </a:r>
            <a:r>
              <a:rPr lang="it-IT" sz="2000" b="1" spc="-5" dirty="0" smtClean="0">
                <a:latin typeface="Century Gothic"/>
                <a:cs typeface="Century Gothic"/>
              </a:rPr>
              <a:t>n classe, </a:t>
            </a:r>
            <a:r>
              <a:rPr lang="it-IT" sz="2000" b="1" dirty="0" smtClean="0">
                <a:latin typeface="Century Gothic"/>
                <a:cs typeface="Century Gothic"/>
              </a:rPr>
              <a:t>ad  </a:t>
            </a:r>
            <a:r>
              <a:rPr lang="it-IT" sz="2000" b="1" spc="-5" dirty="0" smtClean="0">
                <a:latin typeface="Century Gothic"/>
                <a:cs typeface="Century Gothic"/>
              </a:rPr>
              <a:t>esempio, si caratterizza per</a:t>
            </a:r>
            <a:r>
              <a:rPr lang="it-IT" sz="2000" spc="-5" dirty="0" smtClean="0">
                <a:latin typeface="Century Gothic"/>
                <a:cs typeface="Century Gothic"/>
              </a:rPr>
              <a:t>:</a:t>
            </a: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difficoltà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stare seduti,  </a:t>
            </a: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tendenza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fare rumore, </a:t>
            </a: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distrarre</a:t>
            </a:r>
            <a:r>
              <a:rPr lang="it-IT" sz="2000" b="1" spc="-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gli altri, </a:t>
            </a: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dondolarsi</a:t>
            </a:r>
            <a:r>
              <a:rPr lang="it-IT" sz="2000" spc="-5" dirty="0" smtClean="0">
                <a:latin typeface="Century Gothic"/>
                <a:cs typeface="Century Gothic"/>
              </a:rPr>
              <a:t> sulla  sedia, </a:t>
            </a:r>
          </a:p>
          <a:p>
            <a:pPr marL="179388" marR="5080" indent="-166688" algn="just">
              <a:lnSpc>
                <a:spcPct val="100000"/>
              </a:lnSpc>
              <a:spcBef>
                <a:spcPts val="2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difficoltà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rispettare le regole, </a:t>
            </a:r>
            <a:r>
              <a:rPr lang="it-IT" sz="2000" dirty="0" smtClean="0">
                <a:latin typeface="Century Gothic"/>
                <a:cs typeface="Century Gothic"/>
              </a:rPr>
              <a:t>i </a:t>
            </a:r>
            <a:r>
              <a:rPr lang="it-IT" sz="2000" spc="-5" dirty="0" smtClean="0">
                <a:latin typeface="Century Gothic"/>
                <a:cs typeface="Century Gothic"/>
              </a:rPr>
              <a:t>tempi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gli spazi dei  compagni.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7410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4100" y="2019300"/>
            <a:ext cx="3048000" cy="28764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Le principali cause di questi comportamenti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41700" y="1409700"/>
            <a:ext cx="6934200" cy="410625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Sono causati </a:t>
            </a:r>
            <a:r>
              <a:rPr lang="it-IT" sz="2000" dirty="0" smtClean="0">
                <a:latin typeface="Century Gothic"/>
                <a:cs typeface="Century Gothic"/>
              </a:rPr>
              <a:t>da </a:t>
            </a:r>
            <a:r>
              <a:rPr lang="it-IT" sz="2000" spc="-5" dirty="0" smtClean="0">
                <a:latin typeface="Century Gothic"/>
                <a:cs typeface="Century Gothic"/>
              </a:rPr>
              <a:t>difficoltà oggettive  nell’autocontrollo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nella capacità di pianificazione. </a:t>
            </a: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Molti  di questi bambini </a:t>
            </a:r>
            <a:r>
              <a:rPr lang="it-IT" sz="2000" spc="-5" dirty="0" smtClean="0">
                <a:latin typeface="Century Gothic"/>
                <a:cs typeface="Century Gothic"/>
              </a:rPr>
              <a:t>hanno difficoltà </a:t>
            </a:r>
            <a:r>
              <a:rPr lang="it-IT" sz="2000" dirty="0" smtClean="0">
                <a:latin typeface="Century Gothic"/>
                <a:cs typeface="Century Gothic"/>
              </a:rPr>
              <a:t>ad andare </a:t>
            </a:r>
            <a:r>
              <a:rPr lang="it-IT" sz="2000" spc="-5" dirty="0" smtClean="0">
                <a:latin typeface="Century Gothic"/>
                <a:cs typeface="Century Gothic"/>
              </a:rPr>
              <a:t>d’accordo  </a:t>
            </a:r>
            <a:r>
              <a:rPr lang="it-IT" sz="2000" dirty="0" smtClean="0">
                <a:latin typeface="Century Gothic"/>
                <a:cs typeface="Century Gothic"/>
              </a:rPr>
              <a:t>con i </a:t>
            </a:r>
            <a:r>
              <a:rPr lang="it-IT" sz="2000" spc="-5" dirty="0" smtClean="0">
                <a:latin typeface="Century Gothic"/>
                <a:cs typeface="Century Gothic"/>
              </a:rPr>
              <a:t>coetanei </a:t>
            </a:r>
            <a:r>
              <a:rPr lang="it-IT" sz="2000" dirty="0" smtClean="0">
                <a:latin typeface="Century Gothic"/>
                <a:cs typeface="Century Gothic"/>
              </a:rPr>
              <a:t>e a </a:t>
            </a:r>
            <a:r>
              <a:rPr lang="it-IT" sz="2000" spc="-5" dirty="0" smtClean="0">
                <a:latin typeface="Century Gothic"/>
                <a:cs typeface="Century Gothic"/>
              </a:rPr>
              <a:t>stabilire </a:t>
            </a:r>
            <a:r>
              <a:rPr lang="it-IT" sz="2000" dirty="0" smtClean="0">
                <a:latin typeface="Century Gothic"/>
                <a:cs typeface="Century Gothic"/>
              </a:rPr>
              <a:t>con </a:t>
            </a:r>
            <a:r>
              <a:rPr lang="it-IT" sz="2000" spc="-5" dirty="0" smtClean="0">
                <a:latin typeface="Century Gothic"/>
                <a:cs typeface="Century Gothic"/>
              </a:rPr>
              <a:t>loro rapporti di amicizia  probabilmente perché il loro comportamento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spesso  </a:t>
            </a:r>
            <a:r>
              <a:rPr lang="it-IT" sz="2000" dirty="0" smtClean="0">
                <a:latin typeface="Century Gothic"/>
                <a:cs typeface="Century Gothic"/>
              </a:rPr>
              <a:t>aggressivo e </a:t>
            </a:r>
            <a:r>
              <a:rPr lang="it-IT" sz="2000" spc="-5" dirty="0" smtClean="0">
                <a:latin typeface="Century Gothic"/>
                <a:cs typeface="Century Gothic"/>
              </a:rPr>
              <a:t>in </a:t>
            </a:r>
            <a:r>
              <a:rPr lang="it-IT" sz="2000" dirty="0" smtClean="0">
                <a:latin typeface="Century Gothic"/>
                <a:cs typeface="Century Gothic"/>
              </a:rPr>
              <a:t>generale irritante per gli</a:t>
            </a:r>
            <a:r>
              <a:rPr lang="it-IT" sz="2000" spc="-6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altri.</a:t>
            </a:r>
          </a:p>
          <a:p>
            <a:pPr marL="12700" marR="5080" algn="just">
              <a:lnSpc>
                <a:spcPct val="100000"/>
              </a:lnSpc>
              <a:spcBef>
                <a:spcPts val="3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 questi bambini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comune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compromissione cognitiva  </a:t>
            </a:r>
            <a:r>
              <a:rPr lang="it-IT" sz="2000" dirty="0" smtClean="0">
                <a:latin typeface="Century Gothic"/>
                <a:cs typeface="Century Gothic"/>
              </a:rPr>
              <a:t>con </a:t>
            </a:r>
            <a:r>
              <a:rPr lang="it-IT" sz="2000" spc="-5" dirty="0" smtClean="0">
                <a:latin typeface="Century Gothic"/>
                <a:cs typeface="Century Gothic"/>
              </a:rPr>
              <a:t>ritardi specifici dello sviluppo motorio, del linguaggio </a:t>
            </a:r>
            <a:r>
              <a:rPr lang="it-IT" sz="2000" dirty="0" smtClean="0">
                <a:latin typeface="Century Gothic"/>
                <a:cs typeface="Century Gothic"/>
              </a:rPr>
              <a:t>e  </a:t>
            </a:r>
            <a:r>
              <a:rPr lang="it-IT" sz="2000" spc="-5" dirty="0" smtClean="0">
                <a:latin typeface="Century Gothic"/>
                <a:cs typeface="Century Gothic"/>
              </a:rPr>
              <a:t>difficoltà di</a:t>
            </a:r>
            <a:r>
              <a:rPr lang="it-IT" sz="2000" spc="-3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apprendimento.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6985" algn="just">
              <a:lnSpc>
                <a:spcPct val="100000"/>
              </a:lnSpc>
              <a:spcBef>
                <a:spcPts val="1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disturbo tende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persistere in adolescenza </a:t>
            </a:r>
            <a:r>
              <a:rPr lang="it-IT" sz="2000" dirty="0" smtClean="0">
                <a:latin typeface="Century Gothic"/>
                <a:cs typeface="Century Gothic"/>
              </a:rPr>
              <a:t>ed </a:t>
            </a:r>
            <a:r>
              <a:rPr lang="it-IT" sz="2000" spc="-5" dirty="0" smtClean="0">
                <a:latin typeface="Century Gothic"/>
                <a:cs typeface="Century Gothic"/>
              </a:rPr>
              <a:t>in età  adulta, ma l’iperattività si manifesta piuttosto </a:t>
            </a:r>
            <a:r>
              <a:rPr lang="it-IT" sz="2000" dirty="0" smtClean="0">
                <a:latin typeface="Century Gothic"/>
                <a:cs typeface="Century Gothic"/>
              </a:rPr>
              <a:t>come </a:t>
            </a:r>
            <a:r>
              <a:rPr lang="it-IT" sz="2000" spc="-5" dirty="0" smtClean="0">
                <a:latin typeface="Century Gothic"/>
                <a:cs typeface="Century Gothic"/>
              </a:rPr>
              <a:t>un  senso interiore di irrequietezza.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8434" name="Picture 2" descr="C:\Users\Master\Desktop\12.jpg"/>
          <p:cNvPicPr>
            <a:picLocks noChangeAspect="1" noChangeArrowheads="1"/>
          </p:cNvPicPr>
          <p:nvPr/>
        </p:nvPicPr>
        <p:blipFill>
          <a:blip r:embed="rId2" cstate="print"/>
          <a:srcRect l="16000" r="17333"/>
          <a:stretch>
            <a:fillRect/>
          </a:stretch>
        </p:blipFill>
        <p:spPr bwMode="auto">
          <a:xfrm>
            <a:off x="317500" y="2171700"/>
            <a:ext cx="2921000" cy="24536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7500" y="4762500"/>
            <a:ext cx="10058400" cy="6463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6350" algn="ctr">
              <a:lnSpc>
                <a:spcPct val="100000"/>
              </a:lnSpc>
              <a:spcBef>
                <a:spcPts val="105"/>
              </a:spcBef>
            </a:pPr>
            <a:r>
              <a:rPr lang="it-IT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Diverso è il disagio deviante i cui segnali sono più  facili da cogliere nei comportamenti definiti  </a:t>
            </a:r>
            <a:r>
              <a:rPr lang="it-IT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disadattivi</a:t>
            </a:r>
            <a:r>
              <a:rPr lang="it-IT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 che si riferiscono al contesto sociale  e/o</a:t>
            </a: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scolastico.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03300" y="1028701"/>
            <a:ext cx="35814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</a:rPr>
              <a:t>I segnali del disagio: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003300" y="19431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Ansia</a:t>
            </a:r>
            <a:endParaRPr lang="it-IT" sz="2400" b="1" dirty="0"/>
          </a:p>
        </p:txBody>
      </p:sp>
      <p:sp>
        <p:nvSpPr>
          <p:cNvPr id="16" name="Rettangolo 15"/>
          <p:cNvSpPr/>
          <p:nvPr/>
        </p:nvSpPr>
        <p:spPr>
          <a:xfrm>
            <a:off x="1003300" y="28575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Cambiamenti di umore</a:t>
            </a:r>
            <a:endParaRPr lang="it-IT" sz="2400" b="1" dirty="0"/>
          </a:p>
        </p:txBody>
      </p:sp>
      <p:sp>
        <p:nvSpPr>
          <p:cNvPr id="17" name="Rettangolo 16"/>
          <p:cNvSpPr/>
          <p:nvPr/>
        </p:nvSpPr>
        <p:spPr>
          <a:xfrm>
            <a:off x="1003300" y="38481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Irrequietezza</a:t>
            </a:r>
            <a:endParaRPr lang="it-IT" sz="2400" b="1" dirty="0"/>
          </a:p>
        </p:txBody>
      </p:sp>
      <p:sp>
        <p:nvSpPr>
          <p:cNvPr id="18" name="Rettangolo 17"/>
          <p:cNvSpPr/>
          <p:nvPr/>
        </p:nvSpPr>
        <p:spPr>
          <a:xfrm>
            <a:off x="6108700" y="38481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Disturbi del sonno</a:t>
            </a:r>
            <a:endParaRPr lang="it-IT" sz="24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108700" y="1028700"/>
            <a:ext cx="35814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</a:rPr>
              <a:t>I sintomi del disagio: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108700" y="19431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Disturbi psicosomatici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108700" y="2933700"/>
            <a:ext cx="3581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Disturbi </a:t>
            </a:r>
            <a:r>
              <a:rPr lang="it-IT" sz="2400" b="1" dirty="0"/>
              <a:t>d</a:t>
            </a:r>
            <a:r>
              <a:rPr lang="it-IT" sz="2400" b="1" dirty="0" smtClean="0"/>
              <a:t>ell’alimentazione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10" dirty="0" smtClean="0">
                <a:solidFill>
                  <a:srgbClr val="0070C0"/>
                </a:solidFill>
              </a:rPr>
              <a:t>Disturbo della</a:t>
            </a:r>
            <a:r>
              <a:rPr lang="it-IT" sz="2400" b="1" spc="-25" dirty="0" smtClean="0">
                <a:solidFill>
                  <a:srgbClr val="0070C0"/>
                </a:solidFill>
              </a:rPr>
              <a:t> </a:t>
            </a:r>
            <a:r>
              <a:rPr lang="it-IT" sz="2400" b="1" spc="10" dirty="0" smtClean="0">
                <a:solidFill>
                  <a:srgbClr val="0070C0"/>
                </a:solidFill>
              </a:rPr>
              <a:t>condotta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310818"/>
            <a:ext cx="10058400" cy="433965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È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caratterizzato </a:t>
            </a:r>
            <a:r>
              <a:rPr lang="it-IT" sz="2000" dirty="0" smtClean="0">
                <a:latin typeface="Century Gothic"/>
                <a:cs typeface="Century Gothic"/>
              </a:rPr>
              <a:t>da una </a:t>
            </a:r>
            <a:r>
              <a:rPr lang="it-IT" sz="2000" spc="-5" dirty="0" smtClean="0">
                <a:latin typeface="Century Gothic"/>
                <a:cs typeface="Century Gothic"/>
              </a:rPr>
              <a:t>modalità ripetitiva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ricorrente di  condotta antisociale, aggressiva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provocatoria che  conduce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significative violazioni della legge, delle  principali norme della società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dei diritti degli</a:t>
            </a:r>
            <a:r>
              <a:rPr lang="it-IT" sz="2000" spc="-1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altri.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  <a:spcBef>
                <a:spcPts val="15"/>
              </a:spcBef>
            </a:pP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Fra </a:t>
            </a:r>
            <a:r>
              <a:rPr lang="it-IT" sz="20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i </a:t>
            </a: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tipi di comportamento considerati sintomatici del  disturbo vi sono: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la distruzione </a:t>
            </a:r>
            <a:r>
              <a:rPr lang="it-IT" sz="2000" spc="-5" dirty="0" smtClean="0">
                <a:latin typeface="Century Gothic"/>
                <a:cs typeface="Century Gothic"/>
              </a:rPr>
              <a:t>di oggetti appartenenti ad  altri, 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frequenti </a:t>
            </a:r>
            <a:r>
              <a:rPr lang="it-IT" sz="2000" spc="-5" dirty="0" smtClean="0">
                <a:latin typeface="Century Gothic"/>
                <a:cs typeface="Century Gothic"/>
              </a:rPr>
              <a:t>fughe </a:t>
            </a:r>
            <a:r>
              <a:rPr lang="it-IT" sz="2000" dirty="0" smtClean="0">
                <a:latin typeface="Century Gothic"/>
                <a:cs typeface="Century Gothic"/>
              </a:rPr>
              <a:t>da </a:t>
            </a:r>
            <a:r>
              <a:rPr lang="it-IT" sz="2000" spc="-5" dirty="0" smtClean="0">
                <a:latin typeface="Century Gothic"/>
                <a:cs typeface="Century Gothic"/>
              </a:rPr>
              <a:t>casa, 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introduzione </a:t>
            </a:r>
            <a:r>
              <a:rPr lang="it-IT" sz="2000" spc="-5" dirty="0" smtClean="0">
                <a:latin typeface="Century Gothic"/>
                <a:cs typeface="Century Gothic"/>
              </a:rPr>
              <a:t>nelle proprietà  altrui, 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furti</a:t>
            </a:r>
            <a:r>
              <a:rPr lang="it-IT" sz="2000" spc="-5" dirty="0" smtClean="0">
                <a:latin typeface="Century Gothic"/>
                <a:cs typeface="Century Gothic"/>
              </a:rPr>
              <a:t>, menzogne, crudeltà fisica verso le persone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gli  animali, 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atteggiamento </a:t>
            </a:r>
            <a:r>
              <a:rPr lang="it-IT" sz="2000" spc="-5" dirty="0" smtClean="0">
                <a:latin typeface="Century Gothic"/>
                <a:cs typeface="Century Gothic"/>
              </a:rPr>
              <a:t>provocatorio, dispettoso </a:t>
            </a:r>
            <a:r>
              <a:rPr lang="it-IT" sz="2000" dirty="0" smtClean="0">
                <a:latin typeface="Century Gothic"/>
                <a:cs typeface="Century Gothic"/>
              </a:rPr>
              <a:t>e  </a:t>
            </a:r>
            <a:r>
              <a:rPr lang="it-IT" sz="2000" spc="-5" dirty="0" smtClean="0">
                <a:latin typeface="Century Gothic"/>
                <a:cs typeface="Century Gothic"/>
              </a:rPr>
              <a:t>vendicativo.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715" algn="ctr">
              <a:lnSpc>
                <a:spcPct val="100000"/>
              </a:lnSpc>
              <a:spcBef>
                <a:spcPts val="25"/>
              </a:spcBef>
            </a:pP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Inoltre, il disturbo della condotta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può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essere limitato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al 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contesto familiare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o può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caratterizzarsi per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una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ridotta  socializzazione. </a:t>
            </a:r>
          </a:p>
          <a:p>
            <a:pPr marL="12700" marR="5715" algn="ctr">
              <a:lnSpc>
                <a:spcPct val="100000"/>
              </a:lnSpc>
              <a:spcBef>
                <a:spcPts val="25"/>
              </a:spcBef>
            </a:pP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In taluni casi il disturbo evolve in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un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disturbo  </a:t>
            </a:r>
          </a:p>
          <a:p>
            <a:pPr marL="12700" marR="5715" algn="ctr">
              <a:lnSpc>
                <a:spcPct val="100000"/>
              </a:lnSpc>
              <a:spcBef>
                <a:spcPts val="25"/>
              </a:spcBef>
            </a:pP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di personalità</a:t>
            </a:r>
            <a:r>
              <a:rPr lang="it-IT" sz="2400" b="1" spc="-20" dirty="0" smtClean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antisociale.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Mutismo</a:t>
            </a:r>
            <a:r>
              <a:rPr lang="it-IT" sz="2400" b="1" spc="-2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elettivo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310818"/>
            <a:ext cx="3962400" cy="420884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88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bambino </a:t>
            </a:r>
            <a:r>
              <a:rPr lang="it-IT" sz="2000" spc="-5" dirty="0" smtClean="0">
                <a:latin typeface="Century Gothic"/>
                <a:cs typeface="Century Gothic"/>
              </a:rPr>
              <a:t>manifesta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marcata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persistente selettività  nel parlare, mostrando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adeguata competenza  linguistica in alcune situazioni, mentre in altre vi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la totale  assenza del</a:t>
            </a:r>
            <a:r>
              <a:rPr lang="it-IT" sz="2000" spc="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linguaggio.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6350" algn="just">
              <a:lnSpc>
                <a:spcPct val="100000"/>
              </a:lnSpc>
              <a:spcBef>
                <a:spcPts val="89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È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 genere </a:t>
            </a:r>
            <a:r>
              <a:rPr lang="it-IT" sz="2000" spc="-5" dirty="0" smtClean="0">
                <a:latin typeface="Century Gothic"/>
                <a:cs typeface="Century Gothic"/>
              </a:rPr>
              <a:t>associato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marcate caratteristiche di  personalità, </a:t>
            </a:r>
            <a:r>
              <a:rPr lang="it-IT" sz="2000" dirty="0" smtClean="0">
                <a:latin typeface="Century Gothic"/>
                <a:cs typeface="Century Gothic"/>
              </a:rPr>
              <a:t>come </a:t>
            </a:r>
            <a:r>
              <a:rPr lang="it-IT" sz="2000" spc="-5" dirty="0" smtClean="0">
                <a:latin typeface="Century Gothic"/>
                <a:cs typeface="Century Gothic"/>
              </a:rPr>
              <a:t>ansia nei rapporti sociali, chiusura,  ipersensibilità </a:t>
            </a:r>
            <a:r>
              <a:rPr lang="it-IT" sz="2000" dirty="0" smtClean="0">
                <a:latin typeface="Century Gothic"/>
                <a:cs typeface="Century Gothic"/>
              </a:rPr>
              <a:t>ed</a:t>
            </a:r>
            <a:r>
              <a:rPr lang="it-IT" sz="2000" spc="-1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err="1" smtClean="0">
                <a:latin typeface="Century Gothic"/>
                <a:cs typeface="Century Gothic"/>
              </a:rPr>
              <a:t>oppositività</a:t>
            </a:r>
            <a:r>
              <a:rPr lang="it-IT" sz="2000" spc="-5" dirty="0" smtClean="0">
                <a:latin typeface="Century Gothic"/>
                <a:cs typeface="Century Gothic"/>
              </a:rPr>
              <a:t>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9458" name="Picture 2" descr="C:\Users\Mast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2300" y="1333500"/>
            <a:ext cx="6068935" cy="41910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80"/>
              </a:spcBef>
            </a:pP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Disturbo reattivo</a:t>
            </a:r>
            <a:r>
              <a:rPr lang="it-IT" sz="2400" b="1" spc="-1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dell’attaccamento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32100" y="1257300"/>
            <a:ext cx="7543800" cy="451662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indent="73660" algn="just">
              <a:lnSpc>
                <a:spcPct val="100000"/>
              </a:lnSpc>
              <a:spcBef>
                <a:spcPts val="880"/>
              </a:spcBef>
            </a:pP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bambino </a:t>
            </a:r>
            <a:r>
              <a:rPr lang="it-IT" spc="-5" dirty="0" smtClean="0">
                <a:latin typeface="Century Gothic"/>
                <a:cs typeface="Century Gothic"/>
              </a:rPr>
              <a:t>manifesta persistenti anormalità nelle relazioni  sociali, soprattutto </a:t>
            </a:r>
            <a:r>
              <a:rPr lang="it-IT" dirty="0" smtClean="0">
                <a:latin typeface="Century Gothic"/>
                <a:cs typeface="Century Gothic"/>
              </a:rPr>
              <a:t>con </a:t>
            </a:r>
            <a:r>
              <a:rPr lang="it-IT" spc="-5" dirty="0" smtClean="0">
                <a:latin typeface="Century Gothic"/>
                <a:cs typeface="Century Gothic"/>
              </a:rPr>
              <a:t>le persone </a:t>
            </a:r>
            <a:r>
              <a:rPr lang="it-IT" dirty="0" smtClean="0">
                <a:latin typeface="Century Gothic"/>
                <a:cs typeface="Century Gothic"/>
              </a:rPr>
              <a:t>che </a:t>
            </a:r>
            <a:r>
              <a:rPr lang="it-IT" spc="-5" dirty="0" smtClean="0">
                <a:latin typeface="Century Gothic"/>
                <a:cs typeface="Century Gothic"/>
              </a:rPr>
              <a:t>si prendono cura di  lui.</a:t>
            </a:r>
            <a:endParaRPr lang="it-IT" dirty="0" smtClean="0">
              <a:latin typeface="Century Gothic"/>
              <a:cs typeface="Century Gothic"/>
            </a:endParaRPr>
          </a:p>
          <a:p>
            <a:pPr marL="12700" marR="5080" algn="ctr">
              <a:lnSpc>
                <a:spcPct val="100000"/>
              </a:lnSpc>
              <a:spcBef>
                <a:spcPts val="885"/>
              </a:spcBef>
            </a:pPr>
            <a:r>
              <a:rPr lang="it-IT" sz="20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Sono presenti modalità di relazione ambivalenti  comprendenti: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l’accostamento,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l’</a:t>
            </a:r>
            <a:r>
              <a:rPr lang="it-IT" b="1" spc="-5" dirty="0" err="1" smtClean="0">
                <a:latin typeface="Century Gothic"/>
                <a:cs typeface="Century Gothic"/>
              </a:rPr>
              <a:t>evitamento</a:t>
            </a:r>
            <a:r>
              <a:rPr lang="it-IT" b="1" spc="-5" dirty="0" smtClean="0">
                <a:latin typeface="Century Gothic"/>
                <a:cs typeface="Century Gothic"/>
              </a:rPr>
              <a:t> </a:t>
            </a:r>
            <a:r>
              <a:rPr lang="it-IT" b="1" dirty="0" smtClean="0">
                <a:latin typeface="Century Gothic"/>
                <a:cs typeface="Century Gothic"/>
              </a:rPr>
              <a:t>e </a:t>
            </a:r>
            <a:r>
              <a:rPr lang="it-IT" b="1" spc="-5" dirty="0" smtClean="0">
                <a:latin typeface="Century Gothic"/>
                <a:cs typeface="Century Gothic"/>
              </a:rPr>
              <a:t>la resistenza  al conforto,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l’insicurezza, 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dirty="0" smtClean="0">
                <a:latin typeface="Century Gothic"/>
                <a:cs typeface="Century Gothic"/>
              </a:rPr>
              <a:t> una </a:t>
            </a:r>
            <a:r>
              <a:rPr lang="it-IT" b="1" spc="-5" dirty="0" smtClean="0">
                <a:latin typeface="Century Gothic"/>
                <a:cs typeface="Century Gothic"/>
              </a:rPr>
              <a:t>interazione carente </a:t>
            </a:r>
            <a:r>
              <a:rPr lang="it-IT" b="1" dirty="0" smtClean="0">
                <a:latin typeface="Century Gothic"/>
                <a:cs typeface="Century Gothic"/>
              </a:rPr>
              <a:t>con i  </a:t>
            </a:r>
            <a:r>
              <a:rPr lang="it-IT" b="1" spc="-5" dirty="0" smtClean="0">
                <a:latin typeface="Century Gothic"/>
                <a:cs typeface="Century Gothic"/>
              </a:rPr>
              <a:t>coetanei,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dirty="0" smtClean="0">
                <a:latin typeface="Century Gothic"/>
                <a:cs typeface="Century Gothic"/>
              </a:rPr>
              <a:t> turbe </a:t>
            </a:r>
            <a:r>
              <a:rPr lang="it-IT" b="1" spc="-5" dirty="0" smtClean="0">
                <a:latin typeface="Century Gothic"/>
                <a:cs typeface="Century Gothic"/>
              </a:rPr>
              <a:t>emozionali </a:t>
            </a:r>
            <a:r>
              <a:rPr lang="it-IT" b="1" dirty="0" smtClean="0">
                <a:latin typeface="Century Gothic"/>
                <a:cs typeface="Century Gothic"/>
              </a:rPr>
              <a:t>come </a:t>
            </a:r>
            <a:r>
              <a:rPr lang="it-IT" b="1" spc="-5" dirty="0" smtClean="0">
                <a:latin typeface="Century Gothic"/>
                <a:cs typeface="Century Gothic"/>
              </a:rPr>
              <a:t>infelicità, 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povertà delle  risposte emozionali, 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reazioni di chiusura, 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 risposte</a:t>
            </a:r>
            <a:r>
              <a:rPr lang="it-IT" b="1" spc="65" dirty="0" smtClean="0">
                <a:latin typeface="Century Gothic"/>
                <a:cs typeface="Century Gothic"/>
              </a:rPr>
              <a:t> </a:t>
            </a:r>
            <a:r>
              <a:rPr lang="it-IT" b="1" spc="-5" dirty="0" smtClean="0">
                <a:latin typeface="Century Gothic"/>
                <a:cs typeface="Century Gothic"/>
              </a:rPr>
              <a:t>aggressive.</a:t>
            </a:r>
            <a:endParaRPr lang="it-IT" b="1" dirty="0">
              <a:latin typeface="Century Gothic"/>
              <a:cs typeface="Century Gothic"/>
            </a:endParaRPr>
          </a:p>
        </p:txBody>
      </p:sp>
      <p:pic>
        <p:nvPicPr>
          <p:cNvPr id="20482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476500"/>
            <a:ext cx="2519180" cy="16764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80"/>
              </a:spcBef>
            </a:pP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Disturbo disinibito</a:t>
            </a:r>
            <a:r>
              <a:rPr lang="it-IT" sz="2400" b="1" spc="2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lang="it-IT" sz="2400" b="1" spc="-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dell’attaccamento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127500" y="1409700"/>
            <a:ext cx="6248400" cy="42704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Tale disturbo </a:t>
            </a:r>
            <a:r>
              <a:rPr lang="it-IT" sz="2400" spc="-5" dirty="0" smtClean="0">
                <a:latin typeface="Century Gothic"/>
                <a:cs typeface="Century Gothic"/>
              </a:rPr>
              <a:t>si distingue per un comportamento di attaccamento diffuso e non selettivo  che inizia solitamente all’età di 2 anni, </a:t>
            </a:r>
            <a:r>
              <a:rPr lang="it-IT" sz="2400" dirty="0" smtClean="0">
                <a:latin typeface="Century Gothic"/>
                <a:cs typeface="Century Gothic"/>
              </a:rPr>
              <a:t>con </a:t>
            </a:r>
            <a:r>
              <a:rPr lang="it-IT" sz="2400" spc="-5" dirty="0" smtClean="0">
                <a:latin typeface="Century Gothic"/>
                <a:cs typeface="Century Gothic"/>
              </a:rPr>
              <a:t>tendenza </a:t>
            </a:r>
            <a:r>
              <a:rPr lang="it-IT" sz="2400" dirty="0" smtClean="0">
                <a:latin typeface="Century Gothic"/>
                <a:cs typeface="Century Gothic"/>
              </a:rPr>
              <a:t>ad </a:t>
            </a:r>
            <a:r>
              <a:rPr lang="it-IT" sz="2400" spc="-5" dirty="0" smtClean="0">
                <a:latin typeface="Century Gothic"/>
                <a:cs typeface="Century Gothic"/>
              </a:rPr>
              <a:t>aggrapparsi  agli adulti </a:t>
            </a:r>
            <a:r>
              <a:rPr lang="it-IT" sz="2400" dirty="0" smtClean="0">
                <a:latin typeface="Century Gothic"/>
                <a:cs typeface="Century Gothic"/>
              </a:rPr>
              <a:t>e/o </a:t>
            </a:r>
            <a:r>
              <a:rPr lang="it-IT" sz="2400" spc="-5" dirty="0" smtClean="0">
                <a:latin typeface="Century Gothic"/>
                <a:cs typeface="Century Gothic"/>
              </a:rPr>
              <a:t>comportamento confidenziale </a:t>
            </a:r>
            <a:r>
              <a:rPr lang="it-IT" sz="2400" dirty="0" smtClean="0">
                <a:latin typeface="Century Gothic"/>
                <a:cs typeface="Century Gothic"/>
              </a:rPr>
              <a:t>e </a:t>
            </a:r>
            <a:r>
              <a:rPr lang="it-IT" sz="2400" spc="-5" dirty="0" smtClean="0">
                <a:latin typeface="Century Gothic"/>
                <a:cs typeface="Century Gothic"/>
              </a:rPr>
              <a:t>di ricerca  di</a:t>
            </a:r>
            <a:r>
              <a:rPr lang="it-IT" sz="2400" spc="-15" dirty="0" smtClean="0">
                <a:latin typeface="Century Gothic"/>
                <a:cs typeface="Century Gothic"/>
              </a:rPr>
              <a:t> </a:t>
            </a:r>
            <a:r>
              <a:rPr lang="it-IT" sz="2400" spc="-5" dirty="0" smtClean="0">
                <a:latin typeface="Century Gothic"/>
                <a:cs typeface="Century Gothic"/>
              </a:rPr>
              <a:t>attenzione.</a:t>
            </a:r>
            <a:endParaRPr lang="it-IT" sz="24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Vi </a:t>
            </a:r>
            <a:r>
              <a:rPr lang="it-IT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è una </a:t>
            </a: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difficoltà </a:t>
            </a:r>
            <a:r>
              <a:rPr lang="it-IT" sz="2400" dirty="0" smtClean="0">
                <a:latin typeface="Century Gothic"/>
                <a:cs typeface="Century Gothic"/>
              </a:rPr>
              <a:t>ad </a:t>
            </a:r>
            <a:r>
              <a:rPr lang="it-IT" sz="2400" spc="-5" dirty="0" smtClean="0">
                <a:latin typeface="Century Gothic"/>
                <a:cs typeface="Century Gothic"/>
              </a:rPr>
              <a:t>instaurare delle relazioni confidenziali  </a:t>
            </a:r>
            <a:r>
              <a:rPr lang="it-IT" sz="2400" dirty="0" smtClean="0">
                <a:latin typeface="Century Gothic"/>
                <a:cs typeface="Century Gothic"/>
              </a:rPr>
              <a:t>con i </a:t>
            </a:r>
            <a:r>
              <a:rPr lang="it-IT" sz="2400" spc="-5" dirty="0" smtClean="0">
                <a:latin typeface="Century Gothic"/>
                <a:cs typeface="Century Gothic"/>
              </a:rPr>
              <a:t>coetanei </a:t>
            </a:r>
            <a:r>
              <a:rPr lang="it-IT" sz="2400" dirty="0" smtClean="0">
                <a:latin typeface="Century Gothic"/>
                <a:cs typeface="Century Gothic"/>
              </a:rPr>
              <a:t>e </a:t>
            </a:r>
            <a:r>
              <a:rPr lang="it-IT" sz="2400" spc="-5" dirty="0" smtClean="0">
                <a:latin typeface="Century Gothic"/>
                <a:cs typeface="Century Gothic"/>
              </a:rPr>
              <a:t>si associa </a:t>
            </a:r>
            <a:r>
              <a:rPr lang="it-IT" sz="2400" dirty="0" smtClean="0">
                <a:latin typeface="Century Gothic"/>
                <a:cs typeface="Century Gothic"/>
              </a:rPr>
              <a:t>a </a:t>
            </a:r>
            <a:r>
              <a:rPr lang="it-IT" sz="2400" spc="-5" dirty="0" smtClean="0">
                <a:latin typeface="Century Gothic"/>
                <a:cs typeface="Century Gothic"/>
              </a:rPr>
              <a:t>disturbi emozionali </a:t>
            </a:r>
            <a:r>
              <a:rPr lang="it-IT" sz="2400" dirty="0" smtClean="0">
                <a:latin typeface="Century Gothic"/>
                <a:cs typeface="Century Gothic"/>
              </a:rPr>
              <a:t>e  </a:t>
            </a:r>
            <a:r>
              <a:rPr lang="it-IT" sz="2400" spc="-5" dirty="0" smtClean="0">
                <a:latin typeface="Century Gothic"/>
                <a:cs typeface="Century Gothic"/>
              </a:rPr>
              <a:t>comportamentali.</a:t>
            </a:r>
            <a:endParaRPr lang="it-IT" b="1" dirty="0">
              <a:latin typeface="Century Gothic"/>
              <a:cs typeface="Century Gothic"/>
            </a:endParaRPr>
          </a:p>
        </p:txBody>
      </p:sp>
      <p:pic>
        <p:nvPicPr>
          <p:cNvPr id="21506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1409700"/>
            <a:ext cx="3581400" cy="424204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80"/>
              </a:spcBef>
            </a:pPr>
            <a:r>
              <a:rPr lang="it-IT" sz="2400" b="1" dirty="0" smtClean="0">
                <a:solidFill>
                  <a:srgbClr val="0070C0"/>
                </a:solidFill>
              </a:rPr>
              <a:t>Disturbi a tipo</a:t>
            </a:r>
            <a:r>
              <a:rPr lang="it-IT" sz="2400" b="1" spc="-45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tic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409700"/>
            <a:ext cx="6248400" cy="408316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it-IT" sz="1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Disturbi caratterizzati </a:t>
            </a:r>
            <a:r>
              <a:rPr lang="it-IT" sz="1600" dirty="0" smtClean="0">
                <a:latin typeface="Century Gothic"/>
                <a:cs typeface="Century Gothic"/>
              </a:rPr>
              <a:t>da un movimento o una produzione vocale  involontaria, rapida, ricorrente, non ritmica, che insorge rapidamente  e </a:t>
            </a:r>
            <a:r>
              <a:rPr lang="it-IT" sz="1600" spc="-5" dirty="0" smtClean="0">
                <a:latin typeface="Century Gothic"/>
                <a:cs typeface="Century Gothic"/>
              </a:rPr>
              <a:t>che non </a:t>
            </a:r>
            <a:r>
              <a:rPr lang="it-IT" sz="1600" dirty="0" smtClean="0">
                <a:latin typeface="Century Gothic"/>
                <a:cs typeface="Century Gothic"/>
              </a:rPr>
              <a:t>è </a:t>
            </a:r>
            <a:r>
              <a:rPr lang="it-IT" sz="1600" spc="-5" dirty="0" smtClean="0">
                <a:latin typeface="Century Gothic"/>
                <a:cs typeface="Century Gothic"/>
              </a:rPr>
              <a:t>finalizzata ad uno scopo</a:t>
            </a:r>
            <a:r>
              <a:rPr lang="it-IT" sz="1600" spc="45" dirty="0" smtClean="0">
                <a:latin typeface="Century Gothic"/>
                <a:cs typeface="Century Gothic"/>
              </a:rPr>
              <a:t> </a:t>
            </a:r>
            <a:r>
              <a:rPr lang="it-IT" sz="1600" spc="-5" dirty="0" smtClean="0">
                <a:latin typeface="Century Gothic"/>
                <a:cs typeface="Century Gothic"/>
              </a:rPr>
              <a:t>apparente.</a:t>
            </a:r>
            <a:endParaRPr lang="it-IT" sz="1600" dirty="0" smtClean="0">
              <a:latin typeface="Century Gothic"/>
              <a:cs typeface="Century Gothic"/>
            </a:endParaRPr>
          </a:p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lang="it-IT" sz="1600" b="1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 </a:t>
            </a:r>
            <a:r>
              <a:rPr lang="it-IT" sz="1600" b="1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tic</a:t>
            </a:r>
            <a:r>
              <a:rPr lang="it-IT" sz="16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sono vissuti </a:t>
            </a:r>
            <a:r>
              <a:rPr lang="it-IT" sz="1600" dirty="0" smtClean="0">
                <a:latin typeface="Century Gothic"/>
                <a:cs typeface="Century Gothic"/>
              </a:rPr>
              <a:t>come irrefrenabili, possono essere soppressi per vari  periodi</a:t>
            </a:r>
            <a:r>
              <a:rPr lang="it-IT" sz="1600" spc="80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di</a:t>
            </a:r>
            <a:r>
              <a:rPr lang="it-IT" sz="1600" spc="75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tempo</a:t>
            </a:r>
            <a:r>
              <a:rPr lang="it-IT" sz="1600" spc="80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e</a:t>
            </a:r>
            <a:r>
              <a:rPr lang="it-IT" sz="1600" spc="80" dirty="0" smtClean="0">
                <a:latin typeface="Century Gothic"/>
                <a:cs typeface="Century Gothic"/>
              </a:rPr>
              <a:t> </a:t>
            </a:r>
            <a:r>
              <a:rPr lang="it-IT" sz="1600" spc="-5" dirty="0" smtClean="0">
                <a:latin typeface="Century Gothic"/>
                <a:cs typeface="Century Gothic"/>
              </a:rPr>
              <a:t>sono</a:t>
            </a:r>
            <a:r>
              <a:rPr lang="it-IT" sz="1600" spc="75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assenti</a:t>
            </a:r>
            <a:r>
              <a:rPr lang="it-IT" sz="1600" spc="80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nel</a:t>
            </a:r>
            <a:r>
              <a:rPr lang="it-IT" sz="1600" spc="75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sonno.</a:t>
            </a:r>
          </a:p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lang="it-IT" sz="1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Frequentemente</a:t>
            </a:r>
            <a:r>
              <a:rPr lang="it-IT" sz="1600" b="1" spc="8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si</a:t>
            </a:r>
            <a:r>
              <a:rPr lang="it-IT" sz="1600" spc="75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riscontra un’associazione 	</a:t>
            </a:r>
            <a:r>
              <a:rPr lang="it-IT" sz="1600" spc="5" dirty="0" smtClean="0">
                <a:latin typeface="Century Gothic"/>
                <a:cs typeface="Century Gothic"/>
              </a:rPr>
              <a:t>c</a:t>
            </a:r>
            <a:r>
              <a:rPr lang="it-IT" sz="1600" dirty="0" smtClean="0">
                <a:latin typeface="Century Gothic"/>
                <a:cs typeface="Century Gothic"/>
              </a:rPr>
              <a:t>on  </a:t>
            </a:r>
            <a:r>
              <a:rPr lang="it-IT" sz="1600" spc="-5" dirty="0" smtClean="0">
                <a:latin typeface="Century Gothic"/>
                <a:cs typeface="Century Gothic"/>
              </a:rPr>
              <a:t>u</a:t>
            </a:r>
            <a:r>
              <a:rPr lang="it-IT" sz="1600" dirty="0" smtClean="0">
                <a:latin typeface="Century Gothic"/>
                <a:cs typeface="Century Gothic"/>
              </a:rPr>
              <a:t>n’ampia varietà	di disturbi emozionali,  specialmente	disturbi ossessivi	e </a:t>
            </a:r>
            <a:r>
              <a:rPr lang="it-IT" sz="1600" spc="-5" dirty="0" smtClean="0">
                <a:latin typeface="Century Gothic"/>
                <a:cs typeface="Century Gothic"/>
              </a:rPr>
              <a:t>essere semplici (battere le palpebre, tossire, schiarire la gola)  </a:t>
            </a:r>
            <a:r>
              <a:rPr lang="it-IT" sz="1600" dirty="0" smtClean="0">
                <a:latin typeface="Century Gothic"/>
                <a:cs typeface="Century Gothic"/>
              </a:rPr>
              <a:t>o </a:t>
            </a:r>
            <a:r>
              <a:rPr lang="it-IT" sz="1600" spc="-5" dirty="0" smtClean="0">
                <a:latin typeface="Century Gothic"/>
                <a:cs typeface="Century Gothic"/>
              </a:rPr>
              <a:t>complessi (saltare, ripetere parole</a:t>
            </a:r>
            <a:r>
              <a:rPr lang="it-IT" sz="1600" dirty="0" smtClean="0">
                <a:latin typeface="Century Gothic"/>
                <a:cs typeface="Century Gothic"/>
              </a:rPr>
              <a:t> </a:t>
            </a:r>
            <a:r>
              <a:rPr lang="it-IT" sz="1600" spc="-5" dirty="0" smtClean="0">
                <a:latin typeface="Century Gothic"/>
                <a:cs typeface="Century Gothic"/>
              </a:rPr>
              <a:t>particolari).</a:t>
            </a:r>
          </a:p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lang="it-IT" sz="16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La forma più comune </a:t>
            </a:r>
            <a:r>
              <a:rPr lang="it-IT" sz="1600" spc="-5" dirty="0" smtClean="0">
                <a:latin typeface="Century Gothic"/>
                <a:cs typeface="Century Gothic"/>
              </a:rPr>
              <a:t>del disturbo </a:t>
            </a:r>
            <a:r>
              <a:rPr lang="it-IT" sz="1600" dirty="0" smtClean="0">
                <a:latin typeface="Century Gothic"/>
                <a:cs typeface="Century Gothic"/>
              </a:rPr>
              <a:t>è </a:t>
            </a:r>
            <a:r>
              <a:rPr lang="it-IT" sz="1600" spc="-5" dirty="0" smtClean="0">
                <a:latin typeface="Century Gothic"/>
                <a:cs typeface="Century Gothic"/>
              </a:rPr>
              <a:t>quella transitoria, in cui </a:t>
            </a:r>
            <a:r>
              <a:rPr lang="it-IT" sz="1600" dirty="0" smtClean="0">
                <a:latin typeface="Century Gothic"/>
                <a:cs typeface="Century Gothic"/>
              </a:rPr>
              <a:t>i </a:t>
            </a:r>
            <a:r>
              <a:rPr lang="it-IT" sz="1600" spc="-5" dirty="0" smtClean="0">
                <a:latin typeface="Century Gothic"/>
                <a:cs typeface="Century Gothic"/>
              </a:rPr>
              <a:t>tic non  </a:t>
            </a:r>
            <a:r>
              <a:rPr lang="it-IT" sz="1600" dirty="0" smtClean="0">
                <a:latin typeface="Century Gothic"/>
                <a:cs typeface="Century Gothic"/>
              </a:rPr>
              <a:t>persistono oltre i 12 mesi. </a:t>
            </a:r>
          </a:p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lang="it-IT" sz="1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È frequente </a:t>
            </a:r>
            <a:r>
              <a:rPr lang="it-IT" sz="1600" dirty="0" smtClean="0">
                <a:latin typeface="Century Gothic"/>
                <a:cs typeface="Century Gothic"/>
              </a:rPr>
              <a:t>soprattutto fra i 4 e i 5 </a:t>
            </a:r>
            <a:r>
              <a:rPr lang="it-IT" sz="1600" spc="-5" dirty="0" smtClean="0">
                <a:latin typeface="Century Gothic"/>
                <a:cs typeface="Century Gothic"/>
              </a:rPr>
              <a:t>anni </a:t>
            </a:r>
            <a:r>
              <a:rPr lang="it-IT" sz="1600" dirty="0" smtClean="0">
                <a:latin typeface="Century Gothic"/>
                <a:cs typeface="Century Gothic"/>
              </a:rPr>
              <a:t>con</a:t>
            </a:r>
            <a:r>
              <a:rPr lang="it-IT" sz="1600" spc="-80" dirty="0" smtClean="0">
                <a:latin typeface="Century Gothic"/>
                <a:cs typeface="Century Gothic"/>
              </a:rPr>
              <a:t> </a:t>
            </a:r>
            <a:r>
              <a:rPr lang="it-IT" sz="1600" dirty="0" smtClean="0">
                <a:latin typeface="Century Gothic"/>
                <a:cs typeface="Century Gothic"/>
              </a:rPr>
              <a:t>tic  che </a:t>
            </a:r>
            <a:r>
              <a:rPr lang="it-IT" sz="1600" spc="-5" dirty="0" smtClean="0">
                <a:latin typeface="Century Gothic"/>
                <a:cs typeface="Century Gothic"/>
              </a:rPr>
              <a:t>assumono la forma di ammiccamenti, smorfie facciali </a:t>
            </a:r>
            <a:r>
              <a:rPr lang="it-IT" sz="1600" dirty="0" smtClean="0">
                <a:latin typeface="Century Gothic"/>
                <a:cs typeface="Century Gothic"/>
              </a:rPr>
              <a:t>o </a:t>
            </a:r>
            <a:r>
              <a:rPr lang="it-IT" sz="1600" spc="-5" dirty="0" smtClean="0">
                <a:latin typeface="Century Gothic"/>
                <a:cs typeface="Century Gothic"/>
              </a:rPr>
              <a:t>movimenti  della</a:t>
            </a:r>
            <a:r>
              <a:rPr lang="it-IT" sz="1600" spc="-10" dirty="0" smtClean="0">
                <a:latin typeface="Century Gothic"/>
                <a:cs typeface="Century Gothic"/>
              </a:rPr>
              <a:t> </a:t>
            </a:r>
            <a:r>
              <a:rPr lang="it-IT" sz="1600" spc="-5" dirty="0" smtClean="0">
                <a:latin typeface="Century Gothic"/>
                <a:cs typeface="Century Gothic"/>
              </a:rPr>
              <a:t>testa.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22530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 l="40154"/>
          <a:stretch>
            <a:fillRect/>
          </a:stretch>
        </p:blipFill>
        <p:spPr bwMode="auto">
          <a:xfrm>
            <a:off x="6733619" y="1409700"/>
            <a:ext cx="3287598" cy="40386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80"/>
              </a:spcBef>
            </a:pPr>
            <a:r>
              <a:rPr lang="it-IT" sz="2400" b="1" spc="10" dirty="0" smtClean="0">
                <a:solidFill>
                  <a:srgbClr val="0070C0"/>
                </a:solidFill>
              </a:rPr>
              <a:t>Disturbi</a:t>
            </a:r>
            <a:r>
              <a:rPr lang="it-IT" sz="2400" b="1" spc="-20" dirty="0" smtClean="0">
                <a:solidFill>
                  <a:srgbClr val="0070C0"/>
                </a:solidFill>
              </a:rPr>
              <a:t> </a:t>
            </a:r>
            <a:r>
              <a:rPr lang="it-IT" sz="2400" b="1" spc="15" dirty="0" smtClean="0">
                <a:solidFill>
                  <a:srgbClr val="0070C0"/>
                </a:solidFill>
              </a:rPr>
              <a:t>dell’alimentazione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08500" y="1485900"/>
            <a:ext cx="58674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Nell’infanzia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molto frequente incontrare alcune difficoltà  nell’alimentazione, molto spesso sotto forma di </a:t>
            </a:r>
            <a:r>
              <a:rPr lang="it-IT" sz="2000" dirty="0" smtClean="0">
                <a:latin typeface="Century Gothic"/>
                <a:cs typeface="Century Gothic"/>
              </a:rPr>
              <a:t>un  </a:t>
            </a:r>
            <a:r>
              <a:rPr lang="it-IT" sz="2000" spc="-5" dirty="0" smtClean="0">
                <a:latin typeface="Century Gothic"/>
                <a:cs typeface="Century Gothic"/>
              </a:rPr>
              <a:t>comportamento capriccioso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impedisce un’adeguata  assunzione di</a:t>
            </a:r>
            <a:r>
              <a:rPr lang="it-IT" sz="200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nutrimenti.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Ma questo </a:t>
            </a:r>
            <a:r>
              <a:rPr lang="it-IT" sz="2000" dirty="0" smtClean="0">
                <a:latin typeface="Century Gothic"/>
                <a:cs typeface="Century Gothic"/>
              </a:rPr>
              <a:t>non necessariamente si caratterizza come  </a:t>
            </a:r>
            <a:r>
              <a:rPr lang="it-IT" sz="2000" spc="-5" dirty="0" smtClean="0">
                <a:latin typeface="Century Gothic"/>
                <a:cs typeface="Century Gothic"/>
              </a:rPr>
              <a:t>patologico.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algn="just">
              <a:spcBef>
                <a:spcPts val="1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Perché si 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possa pensare </a:t>
            </a:r>
            <a:r>
              <a:rPr lang="it-IT" sz="2000" dirty="0" smtClean="0">
                <a:latin typeface="Century Gothic"/>
                <a:cs typeface="Century Gothic"/>
              </a:rPr>
              <a:t>ad una </a:t>
            </a:r>
            <a:r>
              <a:rPr lang="it-IT" sz="2000" spc="-5" dirty="0" smtClean="0">
                <a:latin typeface="Century Gothic"/>
                <a:cs typeface="Century Gothic"/>
              </a:rPr>
              <a:t>patologia il rifiuto di </a:t>
            </a:r>
            <a:r>
              <a:rPr lang="it-IT" sz="2000" dirty="0" smtClean="0">
                <a:latin typeface="Century Gothic"/>
                <a:cs typeface="Century Gothic"/>
              </a:rPr>
              <a:t>cibo</a:t>
            </a:r>
            <a:r>
              <a:rPr lang="it-IT" sz="2000" spc="29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la sovra-alimentazione</a:t>
            </a:r>
            <a:r>
              <a:rPr lang="it-IT" sz="2000" spc="-5" dirty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devono interferire in modo significativo con lo sviluppo, l’acquisizione di peso, o compromettere il funzionamento fisico intellettivo e sociale del bambino.</a:t>
            </a:r>
            <a:endParaRPr lang="it-IT" sz="1600" dirty="0">
              <a:latin typeface="Century Gothic"/>
              <a:cs typeface="Century Gothic"/>
            </a:endParaRPr>
          </a:p>
        </p:txBody>
      </p:sp>
      <p:pic>
        <p:nvPicPr>
          <p:cNvPr id="23554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 l="10702" r="11706"/>
          <a:stretch>
            <a:fillRect/>
          </a:stretch>
        </p:blipFill>
        <p:spPr bwMode="auto">
          <a:xfrm>
            <a:off x="165100" y="2019300"/>
            <a:ext cx="4223013" cy="307624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715" algn="ctr">
              <a:lnSpc>
                <a:spcPct val="100000"/>
              </a:lnSpc>
              <a:spcBef>
                <a:spcPts val="105"/>
              </a:spcBef>
            </a:pP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Le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manifestazioni sono variabili </a:t>
            </a: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e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specifiche dei primi anni  di</a:t>
            </a:r>
            <a:r>
              <a:rPr lang="it-IT" sz="2400" b="1" spc="-15" dirty="0" smtClean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lang="it-IT" sz="2400" b="1" spc="-5" dirty="0" smtClean="0">
                <a:solidFill>
                  <a:srgbClr val="0070C0"/>
                </a:solidFill>
                <a:latin typeface="Century Gothic"/>
                <a:cs typeface="Century Gothic"/>
              </a:rPr>
              <a:t>vita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638300"/>
            <a:ext cx="5943600" cy="38241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indent="-635" algn="just">
              <a:lnSpc>
                <a:spcPct val="100000"/>
              </a:lnSpc>
              <a:spcBef>
                <a:spcPts val="885"/>
              </a:spcBef>
            </a:pPr>
            <a:r>
              <a:rPr lang="it-IT" sz="2000" b="1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La </a:t>
            </a:r>
            <a:r>
              <a:rPr lang="it-IT" sz="2000" b="1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variante </a:t>
            </a:r>
            <a:r>
              <a:rPr lang="it-IT" sz="2000" b="1" spc="-5" dirty="0" err="1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iperfagica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si caratterizza per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assunzione  </a:t>
            </a:r>
            <a:r>
              <a:rPr lang="it-IT" sz="2000" dirty="0" smtClean="0">
                <a:latin typeface="Century Gothic"/>
                <a:cs typeface="Century Gothic"/>
              </a:rPr>
              <a:t>eccessiva e irregolare del</a:t>
            </a:r>
            <a:r>
              <a:rPr lang="it-IT" sz="2000" spc="-40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cibo.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lang="it-IT" sz="2000" b="1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La </a:t>
            </a:r>
            <a:r>
              <a:rPr lang="it-IT" sz="2000" b="1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variante </a:t>
            </a:r>
            <a:r>
              <a:rPr lang="it-IT" sz="2000" b="1" spc="-5" dirty="0" err="1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ipofagica</a:t>
            </a:r>
            <a:r>
              <a:rPr lang="it-IT" sz="2000" b="1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si caratterizza per rifiuto del cibo,  comportamento alimentare estremamente capriccioso,  oltre </a:t>
            </a:r>
            <a:r>
              <a:rPr lang="it-IT" sz="2000" dirty="0" smtClean="0">
                <a:latin typeface="Century Gothic"/>
                <a:cs typeface="Century Gothic"/>
              </a:rPr>
              <a:t>i </a:t>
            </a:r>
            <a:r>
              <a:rPr lang="it-IT" sz="2000" spc="-5" dirty="0" smtClean="0">
                <a:latin typeface="Century Gothic"/>
                <a:cs typeface="Century Gothic"/>
              </a:rPr>
              <a:t>limiti della norma per intensità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durata (oltre un  mese</a:t>
            </a:r>
            <a:r>
              <a:rPr lang="it-IT" sz="2000" spc="-5" dirty="0" smtClean="0">
                <a:latin typeface="Century Gothic"/>
                <a:cs typeface="Century Gothic"/>
              </a:rPr>
              <a:t>).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Nonostante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adeguata disponibilità di cibo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la  presenza di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persona competente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si </a:t>
            </a:r>
            <a:r>
              <a:rPr lang="it-IT" sz="2000" dirty="0" smtClean="0">
                <a:latin typeface="Century Gothic"/>
                <a:cs typeface="Century Gothic"/>
              </a:rPr>
              <a:t>prende </a:t>
            </a:r>
            <a:r>
              <a:rPr lang="it-IT" sz="2000" spc="-5" dirty="0" smtClean="0">
                <a:latin typeface="Century Gothic"/>
                <a:cs typeface="Century Gothic"/>
              </a:rPr>
              <a:t>cura  </a:t>
            </a:r>
            <a:r>
              <a:rPr lang="it-IT" sz="2000" dirty="0" smtClean="0">
                <a:latin typeface="Century Gothic"/>
                <a:cs typeface="Century Gothic"/>
              </a:rPr>
              <a:t>del </a:t>
            </a:r>
            <a:r>
              <a:rPr lang="it-IT" sz="2000" dirty="0" smtClean="0">
                <a:latin typeface="Century Gothic"/>
                <a:cs typeface="Century Gothic"/>
              </a:rPr>
              <a:t>bambino.</a:t>
            </a:r>
          </a:p>
          <a:p>
            <a:pPr marL="12700" marR="5080" algn="just">
              <a:lnSpc>
                <a:spcPct val="100000"/>
              </a:lnSpc>
              <a:spcBef>
                <a:spcPts val="88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 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assenza </a:t>
            </a:r>
            <a:r>
              <a:rPr lang="it-IT" sz="2000" spc="-5" dirty="0" smtClean="0">
                <a:latin typeface="Century Gothic"/>
                <a:cs typeface="Century Gothic"/>
              </a:rPr>
              <a:t>di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malattia organica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disturbi  psichici più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ampi.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24578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 l="17391"/>
          <a:stretch>
            <a:fillRect/>
          </a:stretch>
        </p:blipFill>
        <p:spPr bwMode="auto">
          <a:xfrm>
            <a:off x="6353630" y="1943100"/>
            <a:ext cx="4104750" cy="327659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715" algn="ctr">
              <a:lnSpc>
                <a:spcPct val="100000"/>
              </a:lnSpc>
              <a:spcBef>
                <a:spcPts val="105"/>
              </a:spcBef>
            </a:pP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La pica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737100" y="1485900"/>
            <a:ext cx="56388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E’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caratterizzata </a:t>
            </a:r>
            <a:r>
              <a:rPr lang="it-IT" sz="2000" dirty="0" smtClean="0">
                <a:latin typeface="Century Gothic"/>
                <a:cs typeface="Century Gothic"/>
              </a:rPr>
              <a:t>da una </a:t>
            </a:r>
            <a:r>
              <a:rPr lang="it-IT" sz="2000" spc="-5" dirty="0" smtClean="0">
                <a:latin typeface="Century Gothic"/>
                <a:cs typeface="Century Gothic"/>
              </a:rPr>
              <a:t>assunzione continuativa  per </a:t>
            </a:r>
            <a:r>
              <a:rPr lang="it-IT" sz="2000" dirty="0" smtClean="0">
                <a:latin typeface="Century Gothic"/>
                <a:cs typeface="Century Gothic"/>
              </a:rPr>
              <a:t>almeno un </a:t>
            </a:r>
            <a:r>
              <a:rPr lang="it-IT" sz="2000" spc="-5" dirty="0" smtClean="0">
                <a:latin typeface="Century Gothic"/>
                <a:cs typeface="Century Gothic"/>
              </a:rPr>
              <a:t>mese di </a:t>
            </a:r>
            <a:r>
              <a:rPr lang="it-IT" sz="2000" dirty="0" smtClean="0">
                <a:latin typeface="Century Gothic"/>
                <a:cs typeface="Century Gothic"/>
              </a:rPr>
              <a:t>sostanze non </a:t>
            </a:r>
            <a:r>
              <a:rPr lang="it-IT" sz="2000" spc="-5" dirty="0" smtClean="0">
                <a:latin typeface="Century Gothic"/>
                <a:cs typeface="Century Gothic"/>
              </a:rPr>
              <a:t>alimentari (ad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esempio terra, intonaco sbriciolato dal muro, pezzettini di  carta, talco), non dovuta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altri disturbi quali autismo,  disturbi intellettivi, </a:t>
            </a:r>
            <a:r>
              <a:rPr lang="it-IT" sz="2000" dirty="0" smtClean="0">
                <a:latin typeface="Century Gothic"/>
                <a:cs typeface="Century Gothic"/>
              </a:rPr>
              <a:t>o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altro.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20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disturbo </a:t>
            </a:r>
            <a:r>
              <a:rPr lang="it-IT" sz="2000" spc="-5" dirty="0" smtClean="0">
                <a:latin typeface="Century Gothic"/>
                <a:cs typeface="Century Gothic"/>
              </a:rPr>
              <a:t>deve </a:t>
            </a:r>
            <a:r>
              <a:rPr lang="it-IT" sz="2000" dirty="0" smtClean="0">
                <a:latin typeface="Century Gothic"/>
                <a:cs typeface="Century Gothic"/>
              </a:rPr>
              <a:t>essere </a:t>
            </a:r>
            <a:r>
              <a:rPr lang="it-IT" sz="2000" spc="-5" dirty="0" smtClean="0">
                <a:latin typeface="Century Gothic"/>
                <a:cs typeface="Century Gothic"/>
              </a:rPr>
              <a:t>diagnosticato </a:t>
            </a:r>
            <a:r>
              <a:rPr lang="it-IT" sz="2000" dirty="0" smtClean="0">
                <a:latin typeface="Century Gothic"/>
                <a:cs typeface="Century Gothic"/>
              </a:rPr>
              <a:t>dopo i due anni </a:t>
            </a:r>
            <a:r>
              <a:rPr lang="it-IT" sz="2000" spc="-5" dirty="0" smtClean="0">
                <a:latin typeface="Century Gothic"/>
                <a:cs typeface="Century Gothic"/>
              </a:rPr>
              <a:t>di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età, in quanto prima potrebbe essere confuso </a:t>
            </a:r>
            <a:r>
              <a:rPr lang="it-IT" sz="2000" dirty="0" smtClean="0">
                <a:latin typeface="Century Gothic"/>
                <a:cs typeface="Century Gothic"/>
              </a:rPr>
              <a:t>con </a:t>
            </a:r>
            <a:r>
              <a:rPr lang="it-IT" sz="2000" spc="-5" dirty="0" smtClean="0">
                <a:latin typeface="Century Gothic"/>
                <a:cs typeface="Century Gothic"/>
              </a:rPr>
              <a:t>la  normale attività di esplorazione </a:t>
            </a:r>
            <a:r>
              <a:rPr lang="it-IT" sz="2000" dirty="0" smtClean="0">
                <a:latin typeface="Century Gothic"/>
                <a:cs typeface="Century Gothic"/>
              </a:rPr>
              <a:t>che i </a:t>
            </a:r>
            <a:r>
              <a:rPr lang="it-IT" sz="2000" spc="-5" dirty="0" smtClean="0">
                <a:latin typeface="Century Gothic"/>
                <a:cs typeface="Century Gothic"/>
              </a:rPr>
              <a:t>bambini più piccoli  fanno portando tutto alla bocca, il </a:t>
            </a:r>
            <a:r>
              <a:rPr lang="it-IT" sz="2000" dirty="0" smtClean="0">
                <a:latin typeface="Century Gothic"/>
                <a:cs typeface="Century Gothic"/>
              </a:rPr>
              <a:t>che a </a:t>
            </a:r>
            <a:r>
              <a:rPr lang="it-IT" sz="2000" spc="-5" dirty="0" smtClean="0">
                <a:latin typeface="Century Gothic"/>
                <a:cs typeface="Century Gothic"/>
              </a:rPr>
              <a:t>volte può  concludersi in </a:t>
            </a:r>
            <a:r>
              <a:rPr lang="it-IT" sz="2000" dirty="0" smtClean="0">
                <a:latin typeface="Century Gothic"/>
                <a:cs typeface="Century Gothic"/>
              </a:rPr>
              <a:t>una </a:t>
            </a:r>
            <a:r>
              <a:rPr lang="it-IT" sz="2000" spc="-5" dirty="0" smtClean="0">
                <a:latin typeface="Century Gothic"/>
                <a:cs typeface="Century Gothic"/>
              </a:rPr>
              <a:t>involontaria</a:t>
            </a:r>
            <a:r>
              <a:rPr lang="it-IT" sz="2000" spc="-3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ingestione.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25602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2400300"/>
            <a:ext cx="4204154" cy="23622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715" algn="ctr">
              <a:lnSpc>
                <a:spcPct val="100000"/>
              </a:lnSpc>
              <a:spcBef>
                <a:spcPts val="105"/>
              </a:spcBef>
            </a:pP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Occorre non drammatizzare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485900"/>
            <a:ext cx="64770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Il disagio </a:t>
            </a:r>
            <a:r>
              <a:rPr lang="it-IT" sz="2000" dirty="0" smtClean="0"/>
              <a:t>può essere visto come una conseguenza “normale” per sopravvivere ad ambienti eccessivamente stressanti, richiedenti, omologanti, instabili. 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Allora, </a:t>
            </a:r>
            <a:r>
              <a:rPr lang="it-IT" sz="2000" dirty="0" smtClean="0"/>
              <a:t>non dovremmo chiedere ai bambini di adattarsi al caos che li circonda, proponendo loro soluzioni terapeutiche e farmacologiche facendoli diventare casi da guarire, piuttosto tentare di modificare ciò che sta loro intorno, intervenendo sui sistemi nei quali sono inseriti – famiglia, scuola, comunità -. 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Per primo, </a:t>
            </a:r>
            <a:r>
              <a:rPr lang="it-IT" sz="2000" dirty="0" smtClean="0"/>
              <a:t>garantire loro relazioni e ambienti sicuri e stimolanti dai quali attingere risorse sane, assicurare una vita infantile naturale fatta di gioco, attività all'aria aperta, movimento, natura, socialità, spontaneità. 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0700" y="2400300"/>
            <a:ext cx="3619500" cy="2413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715" algn="ctr">
              <a:lnSpc>
                <a:spcPct val="100000"/>
              </a:lnSpc>
              <a:spcBef>
                <a:spcPts val="105"/>
              </a:spcBef>
            </a:pPr>
            <a:r>
              <a:rPr lang="it-IT" sz="2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Per concludere</a:t>
            </a:r>
            <a:endParaRPr lang="it-IT" sz="2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7500" y="1333500"/>
            <a:ext cx="10058400" cy="193899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Bisogna</a:t>
            </a:r>
            <a:r>
              <a:rPr lang="it-IT" sz="2000" dirty="0" smtClean="0"/>
              <a:t> prendersi cura dei bambini con un'educazione coerente ed efficace, abbandonando l'idea che ciò che non si comprende, disturba o è diverso, debba essere curato. 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Sono i nostri modi </a:t>
            </a:r>
            <a:r>
              <a:rPr lang="it-IT" sz="2000" dirty="0" smtClean="0"/>
              <a:t>di relazionarci ai figli e gli ambienti che proponiamo loro, eventualmente, a dover essere rivisti. 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lang="it-IT" sz="2000" b="1" dirty="0" smtClean="0">
                <a:solidFill>
                  <a:srgbClr val="FF0000"/>
                </a:solidFill>
              </a:rPr>
              <a:t>In molti casi </a:t>
            </a:r>
            <a:r>
              <a:rPr lang="it-IT" sz="2000" dirty="0" smtClean="0"/>
              <a:t>sono proprio i genitori a dover chiedere aiuto. </a:t>
            </a:r>
            <a:endParaRPr lang="it-IT" sz="2000" dirty="0">
              <a:latin typeface="Century Gothic"/>
              <a:cs typeface="Century Gothic"/>
            </a:endParaRPr>
          </a:p>
        </p:txBody>
      </p:sp>
      <p:pic>
        <p:nvPicPr>
          <p:cNvPr id="2050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1" y="3467100"/>
            <a:ext cx="3581399" cy="20055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2051" name="Picture 3" descr="C:\Users\Master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4900" y="3467100"/>
            <a:ext cx="3886200" cy="201783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9" name="CasellaDiTesto 8"/>
          <p:cNvSpPr txBox="1"/>
          <p:nvPr/>
        </p:nvSpPr>
        <p:spPr>
          <a:xfrm>
            <a:off x="4432300" y="42291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FINE</a:t>
            </a:r>
            <a:endParaRPr lang="it-IT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7500" y="1333500"/>
            <a:ext cx="6781800" cy="440120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ell’età  evolutiva </a:t>
            </a:r>
            <a:r>
              <a:rPr lang="it-IT" sz="2000" spc="-5" dirty="0" smtClean="0">
                <a:latin typeface="Century Gothic"/>
                <a:cs typeface="Century Gothic"/>
              </a:rPr>
              <a:t>fa riferimento alla modificazione graduale del  comportamento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partire della definizione sistematica dei  sintomi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della loro</a:t>
            </a:r>
            <a:r>
              <a:rPr lang="it-IT" sz="2000" spc="-2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origine.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La TCC (Teoria Cognitiva Comportamentale) </a:t>
            </a:r>
            <a:r>
              <a:rPr lang="it-IT" sz="2000" spc="-5" dirty="0" smtClean="0">
                <a:latin typeface="Century Gothic"/>
                <a:cs typeface="Century Gothic"/>
              </a:rPr>
              <a:t>aiuta </a:t>
            </a:r>
            <a:r>
              <a:rPr lang="it-IT" sz="2000" dirty="0" smtClean="0">
                <a:latin typeface="Century Gothic"/>
                <a:cs typeface="Century Gothic"/>
              </a:rPr>
              <a:t>a rendere </a:t>
            </a:r>
            <a:r>
              <a:rPr lang="it-IT" sz="2000" spc="-5" dirty="0" smtClean="0">
                <a:latin typeface="Century Gothic"/>
                <a:cs typeface="Century Gothic"/>
              </a:rPr>
              <a:t>visibili le dinamiche nascoste di </a:t>
            </a:r>
            <a:r>
              <a:rPr lang="it-IT" sz="2000" dirty="0" smtClean="0">
                <a:latin typeface="Century Gothic"/>
                <a:cs typeface="Century Gothic"/>
              </a:rPr>
              <a:t>un  </a:t>
            </a:r>
            <a:r>
              <a:rPr lang="it-IT" sz="2000" spc="-5" dirty="0" smtClean="0">
                <a:latin typeface="Century Gothic"/>
                <a:cs typeface="Century Gothic"/>
              </a:rPr>
              <a:t>determinato comportamento, cercando di conoscere </a:t>
            </a:r>
            <a:r>
              <a:rPr lang="it-IT" sz="2000" dirty="0" smtClean="0">
                <a:latin typeface="Century Gothic"/>
                <a:cs typeface="Century Gothic"/>
              </a:rPr>
              <a:t>a  </a:t>
            </a:r>
            <a:r>
              <a:rPr lang="it-IT" sz="2000" spc="-5" dirty="0" smtClean="0">
                <a:latin typeface="Century Gothic"/>
                <a:cs typeface="Century Gothic"/>
              </a:rPr>
              <a:t>fondo </a:t>
            </a:r>
            <a:r>
              <a:rPr lang="it-IT" sz="2000" dirty="0" smtClean="0">
                <a:latin typeface="Century Gothic"/>
                <a:cs typeface="Century Gothic"/>
              </a:rPr>
              <a:t>i </a:t>
            </a:r>
            <a:r>
              <a:rPr lang="it-IT" sz="2000" spc="-5" dirty="0" smtClean="0">
                <a:latin typeface="Century Gothic"/>
                <a:cs typeface="Century Gothic"/>
              </a:rPr>
              <a:t>comportamenti divenuti «patologici», aiutando </a:t>
            </a:r>
            <a:r>
              <a:rPr lang="it-IT" sz="2000" dirty="0" smtClean="0">
                <a:latin typeface="Century Gothic"/>
                <a:cs typeface="Century Gothic"/>
              </a:rPr>
              <a:t>i  </a:t>
            </a:r>
            <a:r>
              <a:rPr lang="it-IT" sz="2000" spc="-5" dirty="0" smtClean="0">
                <a:latin typeface="Century Gothic"/>
                <a:cs typeface="Century Gothic"/>
              </a:rPr>
              <a:t>genitori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insegnanti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rispondere in </a:t>
            </a:r>
            <a:r>
              <a:rPr lang="it-IT" sz="2000" dirty="0" smtClean="0">
                <a:latin typeface="Century Gothic"/>
                <a:cs typeface="Century Gothic"/>
              </a:rPr>
              <a:t>modo </a:t>
            </a:r>
            <a:r>
              <a:rPr lang="it-IT" sz="2000" spc="-5" dirty="0" smtClean="0">
                <a:latin typeface="Century Gothic"/>
                <a:cs typeface="Century Gothic"/>
              </a:rPr>
              <a:t>adeguato al  bisogno espresso.</a:t>
            </a: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Questo aiuta </a:t>
            </a:r>
            <a:r>
              <a:rPr lang="it-IT" sz="2000" spc="-5" dirty="0" smtClean="0">
                <a:latin typeface="Century Gothic"/>
                <a:cs typeface="Century Gothic"/>
              </a:rPr>
              <a:t>a decondizionare gradualmente il  circolo vizioso disfunzionale </a:t>
            </a:r>
            <a:r>
              <a:rPr lang="it-IT" sz="2000" dirty="0" smtClean="0">
                <a:latin typeface="Century Gothic"/>
                <a:cs typeface="Century Gothic"/>
              </a:rPr>
              <a:t>che ha </a:t>
            </a:r>
            <a:r>
              <a:rPr lang="it-IT" sz="2000" spc="-5" dirty="0" smtClean="0">
                <a:latin typeface="Century Gothic"/>
                <a:cs typeface="Century Gothic"/>
              </a:rPr>
              <a:t>indotto quel bambino </a:t>
            </a:r>
            <a:r>
              <a:rPr lang="it-IT" sz="2000" dirty="0" smtClean="0">
                <a:latin typeface="Century Gothic"/>
                <a:cs typeface="Century Gothic"/>
              </a:rPr>
              <a:t>o  </a:t>
            </a:r>
            <a:r>
              <a:rPr lang="it-IT" sz="2000" spc="-5" dirty="0" smtClean="0">
                <a:latin typeface="Century Gothic"/>
                <a:cs typeface="Century Gothic"/>
              </a:rPr>
              <a:t>quell’adolescente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apprendere modalità sbagliate di  </a:t>
            </a:r>
            <a:r>
              <a:rPr lang="it-IT" sz="2000" spc="-5" dirty="0" smtClean="0">
                <a:latin typeface="Century Gothic"/>
                <a:cs typeface="Century Gothic"/>
              </a:rPr>
              <a:t>affrontare della</a:t>
            </a:r>
            <a:r>
              <a:rPr lang="it-IT" sz="2000" spc="-30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realtà.</a:t>
            </a:r>
            <a:endParaRPr lang="it-IT" sz="2000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003300" y="8001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psicologia cognitivo - comportamentale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 l="17455" b="8197"/>
          <a:stretch>
            <a:fillRect/>
          </a:stretch>
        </p:blipFill>
        <p:spPr bwMode="auto">
          <a:xfrm>
            <a:off x="7251700" y="2247900"/>
            <a:ext cx="3294743" cy="2438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270500" y="1562100"/>
            <a:ext cx="5105400" cy="390106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</a:pPr>
            <a:r>
              <a:rPr lang="it-IT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Le </a:t>
            </a: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manifestazioni di disagio </a:t>
            </a:r>
            <a:r>
              <a:rPr lang="it-IT" sz="2400" spc="-5" dirty="0" smtClean="0">
                <a:latin typeface="Century Gothic"/>
                <a:cs typeface="Century Gothic"/>
              </a:rPr>
              <a:t>avvengono </a:t>
            </a:r>
            <a:r>
              <a:rPr lang="it-IT" sz="2400" spc="-5" dirty="0" smtClean="0">
                <a:latin typeface="Century Gothic"/>
                <a:cs typeface="Century Gothic"/>
              </a:rPr>
              <a:t>in </a:t>
            </a:r>
            <a:r>
              <a:rPr lang="it-IT" sz="2400" dirty="0" smtClean="0">
                <a:latin typeface="Century Gothic"/>
                <a:cs typeface="Century Gothic"/>
              </a:rPr>
              <a:t>modo </a:t>
            </a:r>
            <a:r>
              <a:rPr lang="it-IT" sz="2400" spc="-5" dirty="0" smtClean="0">
                <a:latin typeface="Century Gothic"/>
                <a:cs typeface="Century Gothic"/>
              </a:rPr>
              <a:t>diverso  in base all’età, </a:t>
            </a:r>
            <a:r>
              <a:rPr lang="it-IT" sz="2400" dirty="0" smtClean="0">
                <a:latin typeface="Century Gothic"/>
                <a:cs typeface="Century Gothic"/>
              </a:rPr>
              <a:t>ma </a:t>
            </a:r>
            <a:r>
              <a:rPr lang="it-IT" sz="2400" spc="-5" dirty="0" smtClean="0">
                <a:latin typeface="Century Gothic"/>
                <a:cs typeface="Century Gothic"/>
              </a:rPr>
              <a:t>in ogni caso si esprimono attraverso </a:t>
            </a:r>
            <a:r>
              <a:rPr lang="it-IT" sz="2400" dirty="0" smtClean="0">
                <a:latin typeface="Century Gothic"/>
                <a:cs typeface="Century Gothic"/>
              </a:rPr>
              <a:t>i  </a:t>
            </a:r>
            <a:r>
              <a:rPr lang="it-IT" sz="2400" spc="-5" dirty="0" smtClean="0">
                <a:latin typeface="Century Gothic"/>
                <a:cs typeface="Century Gothic"/>
              </a:rPr>
              <a:t>canali comportamentali </a:t>
            </a:r>
            <a:r>
              <a:rPr lang="it-IT" sz="2400" dirty="0" smtClean="0">
                <a:latin typeface="Century Gothic"/>
                <a:cs typeface="Century Gothic"/>
              </a:rPr>
              <a:t>o</a:t>
            </a:r>
            <a:r>
              <a:rPr lang="it-IT" sz="2400" spc="-60" dirty="0" smtClean="0">
                <a:latin typeface="Century Gothic"/>
                <a:cs typeface="Century Gothic"/>
              </a:rPr>
              <a:t> </a:t>
            </a:r>
            <a:r>
              <a:rPr lang="it-IT" sz="2400" spc="-5" dirty="0" smtClean="0">
                <a:latin typeface="Century Gothic"/>
                <a:cs typeface="Century Gothic"/>
              </a:rPr>
              <a:t>fisici.</a:t>
            </a:r>
            <a:endParaRPr lang="it-IT" sz="24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890"/>
              </a:spcBef>
            </a:pP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Vale </a:t>
            </a:r>
            <a:r>
              <a:rPr lang="it-IT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 </a:t>
            </a:r>
            <a:r>
              <a:rPr lang="it-IT" sz="24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dire </a:t>
            </a:r>
            <a:r>
              <a:rPr lang="it-IT" sz="2400" spc="-5" dirty="0" smtClean="0">
                <a:latin typeface="Century Gothic"/>
                <a:cs typeface="Century Gothic"/>
              </a:rPr>
              <a:t>che </a:t>
            </a:r>
            <a:r>
              <a:rPr lang="it-IT" sz="2400" dirty="0" smtClean="0">
                <a:latin typeface="Century Gothic"/>
                <a:cs typeface="Century Gothic"/>
              </a:rPr>
              <a:t>un </a:t>
            </a:r>
            <a:r>
              <a:rPr lang="it-IT" sz="2400" spc="-5" dirty="0" smtClean="0">
                <a:latin typeface="Century Gothic"/>
                <a:cs typeface="Century Gothic"/>
              </a:rPr>
              <a:t>bambino </a:t>
            </a:r>
            <a:r>
              <a:rPr lang="it-IT" sz="2400" spc="-5" dirty="0" smtClean="0">
                <a:latin typeface="Century Gothic"/>
                <a:cs typeface="Century Gothic"/>
              </a:rPr>
              <a:t>può  </a:t>
            </a:r>
            <a:r>
              <a:rPr lang="it-IT" sz="2400" spc="-5" dirty="0" smtClean="0">
                <a:latin typeface="Century Gothic"/>
                <a:cs typeface="Century Gothic"/>
              </a:rPr>
              <a:t>manifestare il proprio disagio </a:t>
            </a:r>
            <a:r>
              <a:rPr lang="it-IT" sz="2400" dirty="0" smtClean="0">
                <a:latin typeface="Century Gothic"/>
                <a:cs typeface="Century Gothic"/>
              </a:rPr>
              <a:t>o </a:t>
            </a:r>
            <a:r>
              <a:rPr lang="it-IT" sz="2400" spc="-5" dirty="0" smtClean="0">
                <a:latin typeface="Century Gothic"/>
                <a:cs typeface="Century Gothic"/>
              </a:rPr>
              <a:t>attraverso </a:t>
            </a:r>
            <a:r>
              <a:rPr lang="it-IT" sz="2400" dirty="0" smtClean="0">
                <a:latin typeface="Century Gothic"/>
                <a:cs typeface="Century Gothic"/>
              </a:rPr>
              <a:t>un </a:t>
            </a:r>
            <a:r>
              <a:rPr lang="it-IT" sz="2400" spc="-5" dirty="0" smtClean="0">
                <a:latin typeface="Century Gothic"/>
                <a:cs typeface="Century Gothic"/>
              </a:rPr>
              <a:t>sintomo fisico  </a:t>
            </a:r>
            <a:r>
              <a:rPr lang="it-IT" sz="2400" dirty="0" smtClean="0">
                <a:latin typeface="Century Gothic"/>
                <a:cs typeface="Century Gothic"/>
              </a:rPr>
              <a:t>oppure </a:t>
            </a:r>
            <a:r>
              <a:rPr lang="it-IT" sz="2400" spc="-5" dirty="0" smtClean="0">
                <a:latin typeface="Century Gothic"/>
                <a:cs typeface="Century Gothic"/>
              </a:rPr>
              <a:t>attraverso </a:t>
            </a:r>
            <a:r>
              <a:rPr lang="it-IT" sz="2400" dirty="0" smtClean="0">
                <a:latin typeface="Century Gothic"/>
                <a:cs typeface="Century Gothic"/>
              </a:rPr>
              <a:t>un </a:t>
            </a:r>
            <a:r>
              <a:rPr lang="it-IT" sz="2400" spc="-5" dirty="0" smtClean="0">
                <a:latin typeface="Century Gothic"/>
                <a:cs typeface="Century Gothic"/>
              </a:rPr>
              <a:t>disturbo del</a:t>
            </a:r>
            <a:r>
              <a:rPr lang="it-IT" sz="2400" spc="5" dirty="0" smtClean="0">
                <a:latin typeface="Century Gothic"/>
                <a:cs typeface="Century Gothic"/>
              </a:rPr>
              <a:t> </a:t>
            </a:r>
            <a:r>
              <a:rPr lang="it-IT" sz="2400" spc="-5" dirty="0" smtClean="0">
                <a:latin typeface="Century Gothic"/>
                <a:cs typeface="Century Gothic"/>
              </a:rPr>
              <a:t>comportamento.</a:t>
            </a:r>
            <a:endParaRPr lang="it-IT" sz="2400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003300" y="8001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manifestazioni del disagio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100" y="3619500"/>
            <a:ext cx="3057525" cy="20719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3075" name="Picture 3" descr="C:\Users\Master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299" y="1409700"/>
            <a:ext cx="3537857" cy="1981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7500" y="1257300"/>
            <a:ext cx="5562600" cy="452431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Nei bambini </a:t>
            </a:r>
            <a:r>
              <a:rPr lang="it-IT" spc="-5" dirty="0" smtClean="0">
                <a:latin typeface="Century Gothic"/>
                <a:cs typeface="Century Gothic"/>
              </a:rPr>
              <a:t>la capacità di esprimere </a:t>
            </a:r>
            <a:r>
              <a:rPr lang="it-IT" dirty="0" smtClean="0">
                <a:latin typeface="Century Gothic"/>
                <a:cs typeface="Century Gothic"/>
              </a:rPr>
              <a:t>un </a:t>
            </a:r>
            <a:r>
              <a:rPr lang="it-IT" spc="-5" dirty="0" smtClean="0">
                <a:latin typeface="Century Gothic"/>
                <a:cs typeface="Century Gothic"/>
              </a:rPr>
              <a:t>disagio,  difficilmente passa attraverso la via della comunicazione  </a:t>
            </a:r>
            <a:r>
              <a:rPr lang="it-IT" dirty="0" smtClean="0">
                <a:latin typeface="Century Gothic"/>
                <a:cs typeface="Century Gothic"/>
              </a:rPr>
              <a:t>verbale.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Di </a:t>
            </a: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solito, </a:t>
            </a:r>
            <a:r>
              <a:rPr lang="it-IT" spc="-5" dirty="0" smtClean="0">
                <a:latin typeface="Century Gothic"/>
                <a:cs typeface="Century Gothic"/>
              </a:rPr>
              <a:t>essi comunicano il loro disagio </a:t>
            </a:r>
            <a:r>
              <a:rPr lang="it-IT" dirty="0" smtClean="0">
                <a:latin typeface="Century Gothic"/>
                <a:cs typeface="Century Gothic"/>
              </a:rPr>
              <a:t>con un </a:t>
            </a:r>
            <a:r>
              <a:rPr lang="it-IT" spc="-5" dirty="0" smtClean="0">
                <a:latin typeface="Century Gothic"/>
                <a:cs typeface="Century Gothic"/>
              </a:rPr>
              <a:t>“proprio”  linguaggio: il malessere </a:t>
            </a:r>
            <a:r>
              <a:rPr lang="it-IT" dirty="0" smtClean="0">
                <a:latin typeface="Century Gothic"/>
                <a:cs typeface="Century Gothic"/>
              </a:rPr>
              <a:t>non </a:t>
            </a:r>
            <a:r>
              <a:rPr lang="it-IT" spc="-5" dirty="0" smtClean="0">
                <a:latin typeface="Century Gothic"/>
                <a:cs typeface="Century Gothic"/>
              </a:rPr>
              <a:t>viene espresso attraverso le </a:t>
            </a:r>
            <a:r>
              <a:rPr lang="it-IT" spc="570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parole, ma con sintomi </a:t>
            </a:r>
            <a:r>
              <a:rPr lang="it-IT" dirty="0" smtClean="0">
                <a:latin typeface="Century Gothic"/>
                <a:cs typeface="Century Gothic"/>
              </a:rPr>
              <a:t>e </a:t>
            </a:r>
            <a:r>
              <a:rPr lang="it-IT" spc="-5" dirty="0" smtClean="0">
                <a:latin typeface="Century Gothic"/>
                <a:cs typeface="Century Gothic"/>
              </a:rPr>
              <a:t>comportamenti. 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Possono</a:t>
            </a:r>
            <a:r>
              <a:rPr lang="it-IT" spc="-5" dirty="0" smtClean="0">
                <a:latin typeface="Century Gothic"/>
                <a:cs typeface="Century Gothic"/>
              </a:rPr>
              <a:t>  manifestare</a:t>
            </a:r>
            <a:r>
              <a:rPr lang="it-IT" spc="210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il</a:t>
            </a:r>
            <a:r>
              <a:rPr lang="it-IT" spc="210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loro</a:t>
            </a:r>
            <a:r>
              <a:rPr lang="it-IT" spc="215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disagio</a:t>
            </a:r>
            <a:r>
              <a:rPr lang="it-IT" spc="210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attraverso</a:t>
            </a:r>
            <a:r>
              <a:rPr lang="it-IT" spc="210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comportamenti</a:t>
            </a:r>
            <a:r>
              <a:rPr lang="it-IT" spc="215" dirty="0" smtClean="0">
                <a:latin typeface="Century Gothic"/>
                <a:cs typeface="Century Gothic"/>
              </a:rPr>
              <a:t> </a:t>
            </a:r>
            <a:r>
              <a:rPr lang="it-IT" spc="-5" dirty="0" smtClean="0">
                <a:latin typeface="Century Gothic"/>
                <a:cs typeface="Century Gothic"/>
              </a:rPr>
              <a:t>di opposizione estrema alle figure adulte di riferimento.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Alcuni esempi: </a:t>
            </a:r>
            <a:endParaRPr lang="it-IT" b="1" spc="-5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179388" marR="5080" indent="-166688" algn="just">
              <a:lnSpc>
                <a:spcPct val="100000"/>
              </a:lnSpc>
              <a:spcBef>
                <a:spcPts val="10"/>
              </a:spcBef>
              <a:buFont typeface="Arial" pitchFamily="34" charset="0"/>
              <a:buChar char="•"/>
            </a:pPr>
            <a:r>
              <a:rPr lang="it-IT" b="1" spc="-5" dirty="0" smtClean="0">
                <a:latin typeface="Century Gothic"/>
                <a:cs typeface="Century Gothic"/>
              </a:rPr>
              <a:t>capricci </a:t>
            </a:r>
            <a:r>
              <a:rPr lang="it-IT" b="1" spc="-5" dirty="0" smtClean="0">
                <a:latin typeface="Century Gothic"/>
                <a:cs typeface="Century Gothic"/>
              </a:rPr>
              <a:t>interminabili e apparentemente immotivati, </a:t>
            </a:r>
            <a:endParaRPr lang="it-IT" b="1" spc="-5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  <a:buFont typeface="Arial" pitchFamily="34" charset="0"/>
              <a:buChar char="•"/>
            </a:pPr>
            <a:r>
              <a:rPr lang="it-IT" spc="-5" dirty="0" smtClean="0">
                <a:latin typeface="Century Gothic"/>
                <a:cs typeface="Century Gothic"/>
              </a:rPr>
              <a:t> </a:t>
            </a:r>
            <a:r>
              <a:rPr lang="it-IT" b="1" spc="-5" dirty="0" smtClean="0">
                <a:latin typeface="Century Gothic"/>
                <a:cs typeface="Century Gothic"/>
              </a:rPr>
              <a:t>mutismo</a:t>
            </a:r>
            <a:r>
              <a:rPr lang="it-IT" b="1" spc="-5" dirty="0" smtClean="0">
                <a:latin typeface="Century Gothic"/>
                <a:cs typeface="Century Gothic"/>
              </a:rPr>
              <a:t>, </a:t>
            </a:r>
            <a:endParaRPr lang="it-IT" b="1" spc="-5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  <a:buFont typeface="Arial" pitchFamily="34" charset="0"/>
              <a:buChar char="•"/>
            </a:pPr>
            <a:r>
              <a:rPr lang="it-IT" spc="-5" dirty="0" smtClean="0">
                <a:latin typeface="Century Gothic"/>
                <a:cs typeface="Century Gothic"/>
              </a:rPr>
              <a:t> </a:t>
            </a:r>
            <a:r>
              <a:rPr lang="it-IT" b="1" spc="-5" dirty="0" smtClean="0">
                <a:latin typeface="Century Gothic"/>
                <a:cs typeface="Century Gothic"/>
              </a:rPr>
              <a:t>eccessi </a:t>
            </a:r>
            <a:r>
              <a:rPr lang="it-IT" b="1" spc="-5" dirty="0" smtClean="0">
                <a:latin typeface="Century Gothic"/>
                <a:cs typeface="Century Gothic"/>
              </a:rPr>
              <a:t>di aggressività, </a:t>
            </a:r>
            <a:endParaRPr lang="it-IT" b="1" spc="-5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  <a:buFont typeface="Arial" pitchFamily="34" charset="0"/>
              <a:buChar char="•"/>
            </a:pPr>
            <a:r>
              <a:rPr lang="it-IT" spc="-5" dirty="0" smtClean="0">
                <a:latin typeface="Century Gothic"/>
                <a:cs typeface="Century Gothic"/>
              </a:rPr>
              <a:t> </a:t>
            </a:r>
            <a:r>
              <a:rPr lang="it-IT" b="1" spc="-5" dirty="0" smtClean="0">
                <a:latin typeface="Century Gothic"/>
                <a:cs typeface="Century Gothic"/>
              </a:rPr>
              <a:t>difficoltà </a:t>
            </a:r>
            <a:r>
              <a:rPr lang="it-IT" b="1" spc="-5" dirty="0" smtClean="0">
                <a:latin typeface="Century Gothic"/>
                <a:cs typeface="Century Gothic"/>
              </a:rPr>
              <a:t>ad addormentarsi e ad alimentarsi. </a:t>
            </a:r>
            <a:endParaRPr lang="it-IT" b="1" dirty="0" smtClean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003300" y="8001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comunicazione del disagio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 l="23055"/>
          <a:stretch>
            <a:fillRect/>
          </a:stretch>
        </p:blipFill>
        <p:spPr bwMode="auto">
          <a:xfrm>
            <a:off x="6032500" y="2095500"/>
            <a:ext cx="4375690" cy="2971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422900" y="1485900"/>
            <a:ext cx="49530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bambini, infatti, </a:t>
            </a:r>
            <a:r>
              <a:rPr lang="it-IT" sz="2000" spc="-5" dirty="0" smtClean="0">
                <a:latin typeface="Century Gothic"/>
                <a:cs typeface="Century Gothic"/>
              </a:rPr>
              <a:t>possono presentare spesso cefalea,  vomito </a:t>
            </a:r>
            <a:r>
              <a:rPr lang="it-IT" sz="2000" dirty="0" smtClean="0">
                <a:latin typeface="Century Gothic"/>
                <a:cs typeface="Century Gothic"/>
              </a:rPr>
              <a:t>e mal </a:t>
            </a:r>
            <a:r>
              <a:rPr lang="it-IT" sz="2000" spc="-5" dirty="0" smtClean="0">
                <a:latin typeface="Century Gothic"/>
                <a:cs typeface="Century Gothic"/>
              </a:rPr>
              <a:t>di pancia senza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sia presente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reale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riscontro medico </a:t>
            </a:r>
            <a:r>
              <a:rPr lang="it-IT" sz="2000" spc="-5" dirty="0" smtClean="0">
                <a:latin typeface="Century Gothic"/>
                <a:cs typeface="Century Gothic"/>
              </a:rPr>
              <a:t>di</a:t>
            </a:r>
            <a:r>
              <a:rPr lang="it-IT" sz="2000" spc="-2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malattia.</a:t>
            </a:r>
          </a:p>
          <a:p>
            <a:pPr marL="12700" marR="5715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In questa fase di vita, </a:t>
            </a:r>
            <a:r>
              <a:rPr lang="it-IT" sz="2000" dirty="0" smtClean="0">
                <a:latin typeface="Century Gothic"/>
                <a:cs typeface="Century Gothic"/>
              </a:rPr>
              <a:t>non </a:t>
            </a:r>
            <a:r>
              <a:rPr lang="it-IT" sz="2000" spc="-5" dirty="0" smtClean="0">
                <a:latin typeface="Century Gothic"/>
                <a:cs typeface="Century Gothic"/>
              </a:rPr>
              <a:t>si </a:t>
            </a:r>
            <a:r>
              <a:rPr lang="it-IT" sz="2000" dirty="0" smtClean="0">
                <a:latin typeface="Century Gothic"/>
                <a:cs typeface="Century Gothic"/>
              </a:rPr>
              <a:t>è ancora </a:t>
            </a:r>
            <a:r>
              <a:rPr lang="it-IT" sz="2000" spc="-5" dirty="0" smtClean="0">
                <a:latin typeface="Century Gothic"/>
                <a:cs typeface="Century Gothic"/>
              </a:rPr>
              <a:t>autonomi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la natura  </a:t>
            </a:r>
            <a:r>
              <a:rPr lang="it-IT" sz="2000" dirty="0" smtClean="0">
                <a:latin typeface="Century Gothic"/>
                <a:cs typeface="Century Gothic"/>
              </a:rPr>
              <a:t>dipendente</a:t>
            </a:r>
            <a:r>
              <a:rPr lang="it-IT" sz="2000" i="1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dei bambini li rende particolarmente sensibili  alle dinamiche familiari, scolastiche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sociali.</a:t>
            </a:r>
          </a:p>
          <a:p>
            <a:pPr marL="12700" marR="5715" algn="just">
              <a:lnSpc>
                <a:spcPct val="100000"/>
              </a:lnSpc>
              <a:spcBef>
                <a:spcPts val="1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Creano</a:t>
            </a:r>
            <a:r>
              <a:rPr lang="it-IT" sz="2000" spc="-5" dirty="0" smtClean="0">
                <a:latin typeface="Century Gothic"/>
                <a:cs typeface="Century Gothic"/>
              </a:rPr>
              <a:t>  </a:t>
            </a:r>
            <a:r>
              <a:rPr lang="it-IT" sz="2000" dirty="0" smtClean="0">
                <a:latin typeface="Century Gothic"/>
                <a:cs typeface="Century Gothic"/>
              </a:rPr>
              <a:t>spesso una diretta corrispondenza tra ciò che manifestano  e </a:t>
            </a:r>
            <a:r>
              <a:rPr lang="it-IT" sz="2000" spc="-5" dirty="0" smtClean="0">
                <a:latin typeface="Century Gothic"/>
                <a:cs typeface="Century Gothic"/>
              </a:rPr>
              <a:t>ciò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accade intorno </a:t>
            </a:r>
            <a:r>
              <a:rPr lang="it-IT" sz="2000" dirty="0" smtClean="0">
                <a:latin typeface="Century Gothic"/>
                <a:cs typeface="Century Gothic"/>
              </a:rPr>
              <a:t>a</a:t>
            </a:r>
            <a:r>
              <a:rPr lang="it-IT" sz="2000" spc="-4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loro.</a:t>
            </a:r>
            <a:endParaRPr lang="it-IT" sz="2000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Espressione del disagio anche con manifestazioni somatiche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095500"/>
            <a:ext cx="5017861" cy="28194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7500" y="1562100"/>
            <a:ext cx="6477000" cy="4093428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Spesse volte non ci pensiamo</a:t>
            </a:r>
            <a:r>
              <a:rPr lang="it-IT" sz="2000" dirty="0" smtClean="0">
                <a:latin typeface="Century Gothic"/>
                <a:cs typeface="Century Gothic"/>
              </a:rPr>
              <a:t>, eppure</a:t>
            </a:r>
            <a:r>
              <a:rPr lang="it-IT" sz="2000" b="1" dirty="0" smtClean="0">
                <a:latin typeface="Century Gothic"/>
                <a:cs typeface="Century Gothic"/>
              </a:rPr>
              <a:t>, </a:t>
            </a:r>
            <a:r>
              <a:rPr lang="it-IT" sz="2000" spc="-5" dirty="0" smtClean="0">
                <a:latin typeface="Century Gothic"/>
                <a:cs typeface="Century Gothic"/>
              </a:rPr>
              <a:t>gli stili educativi  sono in realtà in relazione </a:t>
            </a:r>
            <a:r>
              <a:rPr lang="it-IT" sz="2000" dirty="0" smtClean="0">
                <a:latin typeface="Century Gothic"/>
                <a:cs typeface="Century Gothic"/>
              </a:rPr>
              <a:t>con una certa </a:t>
            </a:r>
            <a:r>
              <a:rPr lang="it-IT" sz="2000" spc="-5" dirty="0" smtClean="0">
                <a:latin typeface="Century Gothic"/>
                <a:cs typeface="Century Gothic"/>
              </a:rPr>
              <a:t>disfunzionalità 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tende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svilupparsi nel pensiero</a:t>
            </a:r>
            <a:r>
              <a:rPr lang="it-IT" sz="2000" spc="-1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infantile.</a:t>
            </a:r>
            <a:endParaRPr lang="it-IT" sz="2000" dirty="0" smtClean="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Ad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esempio</a:t>
            </a:r>
            <a:r>
              <a:rPr lang="it-IT" sz="2000" spc="-5" dirty="0">
                <a:latin typeface="Century Gothic"/>
                <a:cs typeface="Century Gothic"/>
              </a:rPr>
              <a:t>:</a:t>
            </a:r>
            <a:r>
              <a:rPr lang="it-IT" sz="2000" spc="-5" dirty="0" smtClean="0">
                <a:latin typeface="Century Gothic"/>
                <a:cs typeface="Century Gothic"/>
              </a:rPr>
              <a:t> quando si tende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“somministrare” al bambino una </a:t>
            </a:r>
            <a:r>
              <a:rPr lang="it-IT" sz="2000" spc="57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modalità </a:t>
            </a:r>
            <a:r>
              <a:rPr lang="it-IT" sz="2000" spc="-5" dirty="0" err="1" smtClean="0">
                <a:latin typeface="Century Gothic"/>
                <a:cs typeface="Century Gothic"/>
              </a:rPr>
              <a:t>iperansiosa</a:t>
            </a:r>
            <a:r>
              <a:rPr lang="it-IT" sz="2000" spc="-5" dirty="0" smtClean="0">
                <a:latin typeface="Century Gothic"/>
                <a:cs typeface="Century Gothic"/>
              </a:rPr>
              <a:t>, fornendogli messaggi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tendono </a:t>
            </a:r>
            <a:r>
              <a:rPr lang="it-IT" sz="2000" dirty="0" smtClean="0">
                <a:latin typeface="Century Gothic"/>
                <a:cs typeface="Century Gothic"/>
              </a:rPr>
              <a:t>a  </a:t>
            </a:r>
            <a:r>
              <a:rPr lang="it-IT" sz="2000" spc="-5" dirty="0" smtClean="0">
                <a:latin typeface="Century Gothic"/>
                <a:cs typeface="Century Gothic"/>
              </a:rPr>
              <a:t>porlo in </a:t>
            </a:r>
            <a:r>
              <a:rPr lang="it-IT" sz="2000" dirty="0" smtClean="0">
                <a:latin typeface="Century Gothic"/>
                <a:cs typeface="Century Gothic"/>
              </a:rPr>
              <a:t>uno </a:t>
            </a:r>
            <a:r>
              <a:rPr lang="it-IT" sz="2000" spc="-5" dirty="0" smtClean="0">
                <a:latin typeface="Century Gothic"/>
                <a:cs typeface="Century Gothic"/>
              </a:rPr>
              <a:t>stato di allarmismo costante, </a:t>
            </a:r>
            <a:r>
              <a:rPr lang="it-IT" sz="2000" dirty="0" smtClean="0">
                <a:latin typeface="Century Gothic"/>
                <a:cs typeface="Century Gothic"/>
              </a:rPr>
              <a:t>come se </a:t>
            </a:r>
            <a:r>
              <a:rPr lang="it-IT" sz="2000" spc="-5" dirty="0" smtClean="0">
                <a:latin typeface="Century Gothic"/>
                <a:cs typeface="Century Gothic"/>
              </a:rPr>
              <a:t>il  pericolo fosse costantemente dietro l’angolo.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Raccomandazioni eccessive </a:t>
            </a:r>
            <a:r>
              <a:rPr lang="it-IT" sz="2000" dirty="0" smtClean="0">
                <a:latin typeface="Century Gothic"/>
                <a:cs typeface="Century Gothic"/>
              </a:rPr>
              <a:t>anche </a:t>
            </a:r>
            <a:r>
              <a:rPr lang="it-IT" sz="2000" spc="-5" dirty="0" smtClean="0">
                <a:latin typeface="Century Gothic"/>
                <a:cs typeface="Century Gothic"/>
              </a:rPr>
              <a:t>nelle  pratiche quotidiane più semplici </a:t>
            </a:r>
            <a:r>
              <a:rPr lang="it-IT" sz="2000" dirty="0" smtClean="0">
                <a:latin typeface="Century Gothic"/>
                <a:cs typeface="Century Gothic"/>
              </a:rPr>
              <a:t>ed </a:t>
            </a:r>
            <a:r>
              <a:rPr lang="it-IT" sz="2000" spc="-5" dirty="0" smtClean="0">
                <a:latin typeface="Century Gothic"/>
                <a:cs typeface="Century Gothic"/>
              </a:rPr>
              <a:t>immediate: </a:t>
            </a:r>
            <a:r>
              <a:rPr lang="it-IT" sz="2000" b="1" spc="-5" dirty="0" smtClean="0">
                <a:latin typeface="Century Gothic"/>
                <a:cs typeface="Century Gothic"/>
              </a:rPr>
              <a:t>attento  </a:t>
            </a:r>
            <a:r>
              <a:rPr lang="it-IT" sz="2000" b="1" dirty="0" smtClean="0">
                <a:latin typeface="Century Gothic"/>
                <a:cs typeface="Century Gothic"/>
              </a:rPr>
              <a:t>che </a:t>
            </a:r>
            <a:r>
              <a:rPr lang="it-IT" sz="2000" b="1" spc="-5" dirty="0" smtClean="0">
                <a:latin typeface="Century Gothic"/>
                <a:cs typeface="Century Gothic"/>
              </a:rPr>
              <a:t>puoi cadere, </a:t>
            </a:r>
            <a:r>
              <a:rPr lang="it-IT" sz="2000" b="1" dirty="0" smtClean="0">
                <a:latin typeface="Century Gothic"/>
                <a:cs typeface="Century Gothic"/>
              </a:rPr>
              <a:t>non </a:t>
            </a:r>
            <a:r>
              <a:rPr lang="it-IT" sz="2000" b="1" spc="-5" dirty="0" smtClean="0">
                <a:latin typeface="Century Gothic"/>
                <a:cs typeface="Century Gothic"/>
              </a:rPr>
              <a:t>toccare </a:t>
            </a:r>
            <a:r>
              <a:rPr lang="it-IT" sz="2000" b="1" dirty="0" smtClean="0">
                <a:latin typeface="Century Gothic"/>
                <a:cs typeface="Century Gothic"/>
              </a:rPr>
              <a:t>che </a:t>
            </a:r>
            <a:r>
              <a:rPr lang="it-IT" sz="2000" b="1" spc="-5" dirty="0" smtClean="0">
                <a:latin typeface="Century Gothic"/>
                <a:cs typeface="Century Gothic"/>
              </a:rPr>
              <a:t>puoi farti male, attento  </a:t>
            </a:r>
            <a:r>
              <a:rPr lang="it-IT" sz="2000" b="1" dirty="0" smtClean="0">
                <a:latin typeface="Century Gothic"/>
                <a:cs typeface="Century Gothic"/>
              </a:rPr>
              <a:t>che </a:t>
            </a:r>
            <a:r>
              <a:rPr lang="it-IT" sz="2000" b="1" spc="-5" dirty="0" smtClean="0">
                <a:latin typeface="Century Gothic"/>
                <a:cs typeface="Century Gothic"/>
              </a:rPr>
              <a:t>prendi qualche</a:t>
            </a:r>
            <a:r>
              <a:rPr lang="it-IT" sz="2000" b="1" spc="-20" dirty="0" smtClean="0">
                <a:latin typeface="Century Gothic"/>
                <a:cs typeface="Century Gothic"/>
              </a:rPr>
              <a:t> </a:t>
            </a:r>
            <a:r>
              <a:rPr lang="it-IT" sz="2000" b="1" spc="-5" dirty="0" smtClean="0">
                <a:latin typeface="Century Gothic"/>
                <a:cs typeface="Century Gothic"/>
              </a:rPr>
              <a:t>infezione.</a:t>
            </a:r>
            <a:endParaRPr lang="it-IT" sz="2000" b="1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L’incidenza degli stili educativi adottati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6900" y="1866900"/>
            <a:ext cx="3505200" cy="3505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898900" y="1333500"/>
            <a:ext cx="6477000" cy="44140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Un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simile atteggiamento </a:t>
            </a:r>
            <a:r>
              <a:rPr lang="it-IT" sz="2000" dirty="0" smtClean="0">
                <a:latin typeface="Century Gothic"/>
                <a:cs typeface="Century Gothic"/>
              </a:rPr>
              <a:t>renderà </a:t>
            </a:r>
            <a:r>
              <a:rPr lang="it-IT" sz="2000" spc="-5" dirty="0" smtClean="0">
                <a:latin typeface="Century Gothic"/>
                <a:cs typeface="Century Gothic"/>
              </a:rPr>
              <a:t>alla lunga il bambino </a:t>
            </a:r>
            <a:r>
              <a:rPr lang="it-IT" sz="2000" dirty="0" smtClean="0">
                <a:latin typeface="Century Gothic"/>
                <a:cs typeface="Century Gothic"/>
              </a:rPr>
              <a:t>a  </a:t>
            </a:r>
            <a:r>
              <a:rPr lang="it-IT" sz="2000" spc="-5" dirty="0" smtClean="0">
                <a:latin typeface="Century Gothic"/>
                <a:cs typeface="Century Gothic"/>
              </a:rPr>
              <a:t>sviluppare il timore della disapprovazione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si tradurrà in  paura di sbagliare </a:t>
            </a:r>
            <a:r>
              <a:rPr lang="it-IT" sz="2000" dirty="0" smtClean="0">
                <a:latin typeface="Century Gothic"/>
                <a:cs typeface="Century Gothic"/>
              </a:rPr>
              <a:t>e </a:t>
            </a:r>
            <a:r>
              <a:rPr lang="it-IT" sz="2000" spc="-5" dirty="0" smtClean="0">
                <a:latin typeface="Century Gothic"/>
                <a:cs typeface="Century Gothic"/>
              </a:rPr>
              <a:t>in </a:t>
            </a:r>
            <a:r>
              <a:rPr lang="it-IT" sz="2000" dirty="0" smtClean="0">
                <a:latin typeface="Century Gothic"/>
                <a:cs typeface="Century Gothic"/>
              </a:rPr>
              <a:t>un </a:t>
            </a:r>
            <a:r>
              <a:rPr lang="it-IT" sz="2000" spc="-5" dirty="0" smtClean="0">
                <a:latin typeface="Century Gothic"/>
                <a:cs typeface="Century Gothic"/>
              </a:rPr>
              <a:t>basso livello di autostima. </a:t>
            </a:r>
          </a:p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Il  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bambino </a:t>
            </a:r>
            <a:r>
              <a:rPr lang="it-IT" sz="2000" dirty="0" smtClean="0">
                <a:latin typeface="Century Gothic"/>
                <a:cs typeface="Century Gothic"/>
              </a:rPr>
              <a:t>diventerà pauroso, insicuro e soprattutto proteso  verso un’ossessiva ricerca </a:t>
            </a:r>
            <a:r>
              <a:rPr lang="it-IT" sz="2000" spc="-5" dirty="0" smtClean="0">
                <a:latin typeface="Century Gothic"/>
                <a:cs typeface="Century Gothic"/>
              </a:rPr>
              <a:t>di </a:t>
            </a:r>
            <a:r>
              <a:rPr lang="it-IT" sz="2000" dirty="0" smtClean="0">
                <a:latin typeface="Century Gothic"/>
                <a:cs typeface="Century Gothic"/>
              </a:rPr>
              <a:t>sicurezza e</a:t>
            </a:r>
            <a:r>
              <a:rPr lang="it-IT" sz="2000" spc="-5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protezione.</a:t>
            </a:r>
          </a:p>
          <a:p>
            <a:pPr algn="just" fontAlgn="t"/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Tutto questo </a:t>
            </a:r>
            <a:r>
              <a:rPr lang="it-IT" sz="2000" dirty="0" smtClean="0">
                <a:latin typeface="Century Gothic"/>
                <a:cs typeface="Century Gothic"/>
              </a:rPr>
              <a:t>però </a:t>
            </a:r>
            <a:r>
              <a:rPr lang="it-IT" sz="2000" spc="-5" dirty="0" smtClean="0">
                <a:latin typeface="Century Gothic"/>
                <a:cs typeface="Century Gothic"/>
              </a:rPr>
              <a:t>finirà col rendere il piccolo incapace di  tollerare </a:t>
            </a:r>
            <a:r>
              <a:rPr lang="it-IT" sz="2000" dirty="0" smtClean="0">
                <a:latin typeface="Century Gothic"/>
                <a:cs typeface="Century Gothic"/>
              </a:rPr>
              <a:t>ed </a:t>
            </a:r>
            <a:r>
              <a:rPr lang="it-IT" sz="2000" spc="-5" dirty="0" smtClean="0">
                <a:latin typeface="Century Gothic"/>
                <a:cs typeface="Century Gothic"/>
              </a:rPr>
              <a:t>elaborare positivamente anche le frustrazioni </a:t>
            </a:r>
            <a:r>
              <a:rPr lang="it-IT" sz="2000" dirty="0" smtClean="0">
                <a:latin typeface="Century Gothic"/>
                <a:cs typeface="Century Gothic"/>
              </a:rPr>
              <a:t>e  </a:t>
            </a:r>
            <a:r>
              <a:rPr lang="it-IT" sz="2000" spc="-5" dirty="0" smtClean="0">
                <a:latin typeface="Century Gothic"/>
                <a:cs typeface="Century Gothic"/>
              </a:rPr>
              <a:t>le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normalissime</a:t>
            </a:r>
            <a:r>
              <a:rPr lang="it-IT" sz="2000" spc="260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delusioni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legate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dirty="0" smtClean="0">
                <a:latin typeface="Century Gothic"/>
                <a:cs typeface="Century Gothic"/>
              </a:rPr>
              <a:t>a</a:t>
            </a:r>
            <a:r>
              <a:rPr lang="it-IT" sz="2000" spc="245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varie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fasi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della</a:t>
            </a:r>
            <a:r>
              <a:rPr lang="it-IT" sz="2000" spc="254" dirty="0" smtClean="0">
                <a:latin typeface="Century Gothic"/>
                <a:cs typeface="Century Gothic"/>
              </a:rPr>
              <a:t> </a:t>
            </a:r>
            <a:r>
              <a:rPr lang="it-IT" sz="2000" spc="-5" dirty="0" smtClean="0">
                <a:latin typeface="Century Gothic"/>
                <a:cs typeface="Century Gothic"/>
              </a:rPr>
              <a:t>crescita.</a:t>
            </a:r>
          </a:p>
          <a:p>
            <a:pPr algn="just" fontAlgn="t"/>
            <a:r>
              <a:rPr lang="it-IT" sz="2000" b="1" dirty="0" smtClean="0">
                <a:solidFill>
                  <a:srgbClr val="FF0000"/>
                </a:solidFill>
                <a:latin typeface="Century Gothic" pitchFamily="34" charset="0"/>
              </a:rPr>
              <a:t>Tende anche </a:t>
            </a:r>
            <a:r>
              <a:rPr lang="it-IT" sz="2000" dirty="0" smtClean="0">
                <a:latin typeface="Century Gothic" pitchFamily="34" charset="0"/>
              </a:rPr>
              <a:t>a cristallizzare una sorta di egocentrismo, nel senso più dolente e negativo del termine.</a:t>
            </a:r>
            <a:endParaRPr lang="it-IT" sz="2000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Cresce  con  la paura di sbagliare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400300"/>
            <a:ext cx="3435246" cy="2286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212095"/>
            <a:ext cx="100584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0000"/>
                </a:solidFill>
              </a:rPr>
              <a:t>Il </a:t>
            </a:r>
            <a:r>
              <a:rPr sz="4000" b="1" dirty="0" err="1">
                <a:solidFill>
                  <a:srgbClr val="FF0000"/>
                </a:solidFill>
              </a:rPr>
              <a:t>disagio</a:t>
            </a:r>
            <a:r>
              <a:rPr sz="4000" b="1" dirty="0">
                <a:solidFill>
                  <a:srgbClr val="FF0000"/>
                </a:solidFill>
              </a:rPr>
              <a:t> </a:t>
            </a:r>
            <a:r>
              <a:rPr sz="4000" b="1" dirty="0" smtClean="0">
                <a:solidFill>
                  <a:srgbClr val="FF0000"/>
                </a:solidFill>
              </a:rPr>
              <a:t>infantile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D2CC-163F-4ACF-9103-8C0FCCDF732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7500" y="1714500"/>
            <a:ext cx="5867400" cy="359329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Non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si </a:t>
            </a:r>
            <a:r>
              <a:rPr lang="it-IT" sz="2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deve 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dimenticare</a:t>
            </a:r>
            <a:r>
              <a:rPr lang="it-IT" sz="2000" spc="-5" dirty="0" smtClean="0">
                <a:latin typeface="Century Gothic"/>
                <a:cs typeface="Century Gothic"/>
              </a:rPr>
              <a:t>, infatti,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ogni bambino </a:t>
            </a:r>
            <a:r>
              <a:rPr lang="it-IT" sz="2000" dirty="0" smtClean="0">
                <a:latin typeface="Century Gothic"/>
                <a:cs typeface="Century Gothic"/>
              </a:rPr>
              <a:t>è </a:t>
            </a:r>
            <a:r>
              <a:rPr lang="it-IT" sz="2000" spc="-5" dirty="0" smtClean="0">
                <a:latin typeface="Century Gothic"/>
                <a:cs typeface="Century Gothic"/>
              </a:rPr>
              <a:t>il  riflesso dell’immagine dell’azione educativa rimandatagli  dai genitori, </a:t>
            </a:r>
            <a:r>
              <a:rPr lang="it-IT" sz="2000" dirty="0" smtClean="0">
                <a:latin typeface="Century Gothic"/>
                <a:cs typeface="Century Gothic"/>
              </a:rPr>
              <a:t>o da </a:t>
            </a:r>
            <a:r>
              <a:rPr lang="it-IT" sz="2000" spc="-5" dirty="0" smtClean="0">
                <a:latin typeface="Century Gothic"/>
                <a:cs typeface="Century Gothic"/>
              </a:rPr>
              <a:t>chi per essi, nelle fasi in cui </a:t>
            </a:r>
            <a:r>
              <a:rPr lang="it-IT" sz="2000" spc="-5" dirty="0" smtClean="0">
                <a:latin typeface="Century Gothic"/>
                <a:cs typeface="Century Gothic"/>
              </a:rPr>
              <a:t>si pongono le </a:t>
            </a:r>
            <a:r>
              <a:rPr lang="it-IT" sz="2000" spc="-5" dirty="0" smtClean="0">
                <a:latin typeface="Century Gothic"/>
                <a:cs typeface="Century Gothic"/>
              </a:rPr>
              <a:t>basi per la strutturazione della sua  </a:t>
            </a:r>
            <a:r>
              <a:rPr lang="it-IT" sz="2000" dirty="0" smtClean="0">
                <a:latin typeface="Century Gothic"/>
                <a:cs typeface="Century Gothic"/>
              </a:rPr>
              <a:t>persona.</a:t>
            </a:r>
          </a:p>
          <a:p>
            <a:pPr marL="12700" marR="5715" algn="just">
              <a:lnSpc>
                <a:spcPct val="100000"/>
              </a:lnSpc>
              <a:spcBef>
                <a:spcPts val="894"/>
              </a:spcBef>
            </a:pP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lang="it-IT" sz="20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er questo, </a:t>
            </a:r>
            <a:r>
              <a:rPr lang="it-IT" sz="2000" spc="-5" dirty="0" smtClean="0">
                <a:latin typeface="Century Gothic"/>
                <a:cs typeface="Century Gothic"/>
              </a:rPr>
              <a:t>il </a:t>
            </a:r>
            <a:r>
              <a:rPr lang="it-IT" sz="2000" spc="-5" dirty="0" smtClean="0">
                <a:latin typeface="Century Gothic"/>
                <a:cs typeface="Century Gothic"/>
              </a:rPr>
              <a:t>ruolo della figura </a:t>
            </a:r>
            <a:r>
              <a:rPr lang="it-IT" sz="2000" spc="-5" dirty="0" smtClean="0">
                <a:latin typeface="Century Gothic"/>
                <a:cs typeface="Century Gothic"/>
              </a:rPr>
              <a:t>parentale,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tende  </a:t>
            </a:r>
            <a:r>
              <a:rPr lang="it-IT" sz="2000" dirty="0" smtClean="0">
                <a:latin typeface="Century Gothic"/>
                <a:cs typeface="Century Gothic"/>
              </a:rPr>
              <a:t>ad </a:t>
            </a:r>
            <a:r>
              <a:rPr lang="it-IT" sz="2000" spc="-5" dirty="0" smtClean="0">
                <a:latin typeface="Century Gothic"/>
                <a:cs typeface="Century Gothic"/>
              </a:rPr>
              <a:t>ergersi </a:t>
            </a:r>
            <a:r>
              <a:rPr lang="it-IT" sz="2000" dirty="0" smtClean="0">
                <a:latin typeface="Century Gothic"/>
                <a:cs typeface="Century Gothic"/>
              </a:rPr>
              <a:t>come </a:t>
            </a:r>
            <a:r>
              <a:rPr lang="it-IT" sz="2000" spc="-5" dirty="0" smtClean="0">
                <a:latin typeface="Century Gothic"/>
                <a:cs typeface="Century Gothic"/>
              </a:rPr>
              <a:t>giudice insindacabile </a:t>
            </a:r>
            <a:r>
              <a:rPr lang="it-IT" sz="2000" dirty="0" smtClean="0">
                <a:latin typeface="Century Gothic"/>
                <a:cs typeface="Century Gothic"/>
              </a:rPr>
              <a:t>ed </a:t>
            </a:r>
            <a:r>
              <a:rPr lang="it-IT" sz="2000" spc="-5" dirty="0" smtClean="0">
                <a:latin typeface="Century Gothic"/>
                <a:cs typeface="Century Gothic"/>
              </a:rPr>
              <a:t>esigente, </a:t>
            </a:r>
            <a:r>
              <a:rPr lang="it-IT" sz="2000" spc="-5" dirty="0" smtClean="0">
                <a:latin typeface="Century Gothic"/>
                <a:cs typeface="Century Gothic"/>
              </a:rPr>
              <a:t>può  </a:t>
            </a:r>
            <a:r>
              <a:rPr lang="it-IT" sz="2000" spc="-5" dirty="0" smtClean="0">
                <a:latin typeface="Century Gothic"/>
                <a:cs typeface="Century Gothic"/>
              </a:rPr>
              <a:t>trasmettere al </a:t>
            </a:r>
            <a:r>
              <a:rPr lang="it-IT" sz="2000" spc="-5" dirty="0" smtClean="0">
                <a:latin typeface="Century Gothic"/>
                <a:cs typeface="Century Gothic"/>
              </a:rPr>
              <a:t>bambino la certezza </a:t>
            </a:r>
            <a:r>
              <a:rPr lang="it-IT" sz="2000" dirty="0" smtClean="0">
                <a:latin typeface="Century Gothic"/>
                <a:cs typeface="Century Gothic"/>
              </a:rPr>
              <a:t>che </a:t>
            </a:r>
            <a:r>
              <a:rPr lang="it-IT" sz="2000" spc="-5" dirty="0" smtClean="0">
                <a:latin typeface="Century Gothic"/>
                <a:cs typeface="Century Gothic"/>
              </a:rPr>
              <a:t>il </a:t>
            </a:r>
            <a:r>
              <a:rPr lang="it-IT" sz="2000" dirty="0" smtClean="0">
                <a:latin typeface="Century Gothic"/>
                <a:cs typeface="Century Gothic"/>
              </a:rPr>
              <a:t>bene </a:t>
            </a:r>
            <a:r>
              <a:rPr lang="it-IT" sz="2000" spc="-5" dirty="0" smtClean="0">
                <a:latin typeface="Century Gothic"/>
                <a:cs typeface="Century Gothic"/>
              </a:rPr>
              <a:t>andrà  conquistato </a:t>
            </a:r>
            <a:r>
              <a:rPr lang="it-IT" sz="2000" dirty="0" smtClean="0">
                <a:latin typeface="Century Gothic"/>
                <a:cs typeface="Century Gothic"/>
              </a:rPr>
              <a:t>o </a:t>
            </a:r>
            <a:r>
              <a:rPr lang="it-IT" sz="2000" spc="-5" dirty="0" smtClean="0">
                <a:latin typeface="Century Gothic"/>
                <a:cs typeface="Century Gothic"/>
              </a:rPr>
              <a:t>“meritato” in base </a:t>
            </a:r>
            <a:r>
              <a:rPr lang="it-IT" sz="2000" dirty="0" smtClean="0">
                <a:latin typeface="Century Gothic"/>
                <a:cs typeface="Century Gothic"/>
              </a:rPr>
              <a:t>a </a:t>
            </a:r>
            <a:r>
              <a:rPr lang="it-IT" sz="2000" spc="-5" dirty="0" smtClean="0">
                <a:latin typeface="Century Gothic"/>
                <a:cs typeface="Century Gothic"/>
              </a:rPr>
              <a:t>risultati attesi ed  ottenuti.</a:t>
            </a:r>
            <a:endParaRPr lang="it-IT" sz="2000" dirty="0">
              <a:latin typeface="Century Gothic"/>
              <a:cs typeface="Century Gothic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17500" y="800100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 bambini sono il riflesso dei genitori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300" y="2171700"/>
            <a:ext cx="4122295" cy="2743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2342</Words>
  <Application>Microsoft Office PowerPoint</Application>
  <PresentationFormat>Personalizzato</PresentationFormat>
  <Paragraphs>248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Equinozio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  <vt:lpstr>Il disagio infantile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disagio infantile</dc:title>
  <cp:lastModifiedBy>Master</cp:lastModifiedBy>
  <cp:revision>37</cp:revision>
  <dcterms:created xsi:type="dcterms:W3CDTF">2020-04-24T12:35:15Z</dcterms:created>
  <dcterms:modified xsi:type="dcterms:W3CDTF">2020-04-26T11:18:24Z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2020-04-24T00:00:00Z</vt:filetime>
  </property>
</Properties>
</file>