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0" r:id="rId1"/>
  </p:sldMasterIdLst>
  <p:notesMasterIdLst>
    <p:notesMasterId r:id="rId31"/>
  </p:notesMasterIdLst>
  <p:sldIdLst>
    <p:sldId id="256" r:id="rId2"/>
    <p:sldId id="305" r:id="rId3"/>
    <p:sldId id="306" r:id="rId4"/>
    <p:sldId id="307" r:id="rId5"/>
    <p:sldId id="308" r:id="rId6"/>
    <p:sldId id="309" r:id="rId7"/>
    <p:sldId id="310" r:id="rId8"/>
    <p:sldId id="311" r:id="rId9"/>
    <p:sldId id="312" r:id="rId10"/>
    <p:sldId id="313" r:id="rId11"/>
    <p:sldId id="314" r:id="rId12"/>
    <p:sldId id="315" r:id="rId13"/>
    <p:sldId id="316" r:id="rId14"/>
    <p:sldId id="317" r:id="rId15"/>
    <p:sldId id="318" r:id="rId16"/>
    <p:sldId id="319" r:id="rId17"/>
    <p:sldId id="320" r:id="rId18"/>
    <p:sldId id="321" r:id="rId19"/>
    <p:sldId id="322" r:id="rId20"/>
    <p:sldId id="323" r:id="rId21"/>
    <p:sldId id="324" r:id="rId22"/>
    <p:sldId id="325" r:id="rId23"/>
    <p:sldId id="326" r:id="rId24"/>
    <p:sldId id="327" r:id="rId25"/>
    <p:sldId id="328" r:id="rId26"/>
    <p:sldId id="329" r:id="rId27"/>
    <p:sldId id="330" r:id="rId28"/>
    <p:sldId id="331" r:id="rId29"/>
    <p:sldId id="332" r:id="rId30"/>
  </p:sldIdLst>
  <p:sldSz cx="10693400" cy="6019800"/>
  <p:notesSz cx="10693400" cy="60198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-438" y="-17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3016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6057900" y="0"/>
            <a:ext cx="4632325" cy="3016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FD8AB3-43D1-4AAE-BB73-08FE18BCB0FC}" type="datetimeFigureOut">
              <a:rPr lang="it-IT" smtClean="0"/>
              <a:pPr/>
              <a:t>26/04/2020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341688" y="450850"/>
            <a:ext cx="4010025" cy="22574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1069975" y="2859088"/>
            <a:ext cx="8553450" cy="2709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5718175"/>
            <a:ext cx="4633913" cy="3000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6057900" y="5718175"/>
            <a:ext cx="4632325" cy="3000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907312-B39D-45BD-ADE9-40E9817C0BE4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623782" y="1203960"/>
            <a:ext cx="9182066" cy="160528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623781" y="2833937"/>
            <a:ext cx="9185631" cy="1538393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AEA75-EC5C-480D-8D87-FC947BF91628}" type="datetime1">
              <a:rPr lang="en-US" smtClean="0"/>
              <a:pPr/>
              <a:t>4/26/2020</a:t>
            </a:fld>
            <a:endParaRPr lang="en-US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A6A95-8C7D-4448-A7A9-567B037C7BAE}" type="datetime1">
              <a:rPr lang="en-US" smtClean="0"/>
              <a:pPr/>
              <a:t>4/26/2020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752715" y="802641"/>
            <a:ext cx="2406015" cy="4574770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34670" y="802641"/>
            <a:ext cx="7039822" cy="4574770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26A78-6BFF-4E04-99CB-425896EBB8F6}" type="datetime1">
              <a:rPr lang="en-US" smtClean="0"/>
              <a:pPr/>
              <a:t>4/26/2020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376C0-03C7-45E8-A6AB-3EA87FBA3818}" type="datetime1">
              <a:rPr lang="en-US" smtClean="0"/>
              <a:pPr/>
              <a:t>4/26/2020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0217" y="1155801"/>
            <a:ext cx="9089390" cy="1195934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0217" y="2374094"/>
            <a:ext cx="9089390" cy="132519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5CFB8-59B8-4252-9297-90C5573D0390}" type="datetime1">
              <a:rPr lang="en-US" smtClean="0"/>
              <a:pPr/>
              <a:t>4/26/2020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4670" y="618033"/>
            <a:ext cx="9624060" cy="10033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34670" y="1685408"/>
            <a:ext cx="4722918" cy="3892804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435812" y="1685408"/>
            <a:ext cx="4722918" cy="3892804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41215-F0FE-411C-8CB8-AB7CE6B89E9F}" type="datetime1">
              <a:rPr lang="en-US" smtClean="0"/>
              <a:pPr/>
              <a:t>4/26/2020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4670" y="618033"/>
            <a:ext cx="9624060" cy="10033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4670" y="1628495"/>
            <a:ext cx="4724775" cy="578765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5432099" y="1632454"/>
            <a:ext cx="4726631" cy="574807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534670" y="2207260"/>
            <a:ext cx="4724775" cy="3375688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432099" y="2207260"/>
            <a:ext cx="4726631" cy="3375688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0C146-5065-4515-B29A-3EE61F3A6C98}" type="datetime1">
              <a:rPr lang="en-US" smtClean="0"/>
              <a:pPr/>
              <a:t>4/26/2020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4670" y="618033"/>
            <a:ext cx="9713172" cy="10033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D5752-B785-4A65-BFA5-62CF1AC6F52E}" type="datetime1">
              <a:rPr lang="en-US" smtClean="0"/>
              <a:pPr/>
              <a:t>4/26/2020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32430-E4C2-4BFE-AD0E-D293AC5FD757}" type="datetime1">
              <a:rPr lang="en-US" smtClean="0"/>
              <a:pPr/>
              <a:t>4/26/2020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02005" y="451487"/>
            <a:ext cx="3208020" cy="1020022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802005" y="1471507"/>
            <a:ext cx="3208020" cy="40132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4180822" y="1471507"/>
            <a:ext cx="5977908" cy="40132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6FBFB-ECA2-4947-A4B2-DE3765AD45B5}" type="datetime1">
              <a:rPr lang="en-US" smtClean="0"/>
              <a:pPr/>
              <a:t>4/26/2020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702172" y="972645"/>
            <a:ext cx="6148705" cy="361188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9360390" y="4704686"/>
            <a:ext cx="181788" cy="136449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12893" y="1033141"/>
            <a:ext cx="2587803" cy="1389190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712894" y="2483044"/>
            <a:ext cx="2584238" cy="1912959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A2AD1-198A-4D1A-978F-6792CFF56FBD}" type="datetime1">
              <a:rPr lang="en-US" smtClean="0"/>
              <a:pPr/>
              <a:t>4/26/2020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9445837" y="5579463"/>
            <a:ext cx="712893" cy="320499"/>
          </a:xfrm>
        </p:spPr>
        <p:txBody>
          <a:bodyPr/>
          <a:lstStyle/>
          <a:p>
            <a:fld id="{B6F15528-21DE-4FAA-801E-634DDDAF4B2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4076441" y="1052909"/>
            <a:ext cx="5400167" cy="3451352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11139" y="5105682"/>
            <a:ext cx="10715678" cy="91411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5123921" y="5459625"/>
            <a:ext cx="5569479" cy="560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11139" y="-6271"/>
            <a:ext cx="10715678" cy="91411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5123921" y="-6270"/>
            <a:ext cx="5569479" cy="560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534670" y="618033"/>
            <a:ext cx="9624060" cy="10033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534670" y="1698921"/>
            <a:ext cx="9624060" cy="385267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534670" y="5579463"/>
            <a:ext cx="2495127" cy="320499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BDD8335-B7B8-42FC-BAD9-14C6D68BFBA2}" type="datetime1">
              <a:rPr lang="en-US" smtClean="0"/>
              <a:pPr/>
              <a:t>4/26/2020</a:t>
            </a:fld>
            <a:endParaRPr lang="en-US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3118909" y="5579463"/>
            <a:ext cx="3920913" cy="320499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9267613" y="5579463"/>
            <a:ext cx="891117" cy="320499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it-IT" smtClean="0"/>
              <a:pPr/>
              <a:t>‹N›</a:t>
            </a:fld>
            <a:endParaRPr lang="it-IT"/>
          </a:p>
        </p:txBody>
      </p:sp>
      <p:grpSp>
        <p:nvGrpSpPr>
          <p:cNvPr id="2" name="Gruppo 1"/>
          <p:cNvGrpSpPr/>
          <p:nvPr/>
        </p:nvGrpSpPr>
        <p:grpSpPr>
          <a:xfrm>
            <a:off x="-22239" y="177669"/>
            <a:ext cx="10736141" cy="56987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7500" y="212095"/>
            <a:ext cx="10058400" cy="62901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5"/>
              </a:spcBef>
            </a:pPr>
            <a:r>
              <a:rPr sz="4000" b="1" dirty="0">
                <a:solidFill>
                  <a:srgbClr val="FF0000"/>
                </a:solidFill>
              </a:rPr>
              <a:t>Il </a:t>
            </a:r>
            <a:r>
              <a:rPr sz="4000" b="1" dirty="0" err="1">
                <a:solidFill>
                  <a:srgbClr val="FF0000"/>
                </a:solidFill>
              </a:rPr>
              <a:t>disagio</a:t>
            </a:r>
            <a:r>
              <a:rPr sz="4000" b="1" dirty="0">
                <a:solidFill>
                  <a:srgbClr val="FF0000"/>
                </a:solidFill>
              </a:rPr>
              <a:t> </a:t>
            </a:r>
            <a:r>
              <a:rPr sz="4000" b="1" dirty="0" smtClean="0">
                <a:solidFill>
                  <a:srgbClr val="FF0000"/>
                </a:solidFill>
              </a:rPr>
              <a:t>infantile</a:t>
            </a:r>
            <a:endParaRPr sz="4000" b="1" dirty="0">
              <a:solidFill>
                <a:srgbClr val="FF0000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17500" y="5067300"/>
            <a:ext cx="10058399" cy="394339"/>
          </a:xfrm>
          <a:prstGeom prst="rect">
            <a:avLst/>
          </a:prstGeom>
        </p:spPr>
        <p:txBody>
          <a:bodyPr vert="horz" wrap="square" lIns="0" tIns="123825" rIns="0" bIns="0" rtlCol="0">
            <a:spAutoFit/>
          </a:bodyPr>
          <a:lstStyle/>
          <a:p>
            <a:pPr marR="5080" algn="ctr">
              <a:lnSpc>
                <a:spcPct val="100000"/>
              </a:lnSpc>
              <a:spcBef>
                <a:spcPts val="975"/>
              </a:spcBef>
            </a:pPr>
            <a:r>
              <a:rPr lang="it-IT" sz="1750" b="1" spc="-5" dirty="0" smtClean="0">
                <a:latin typeface="Century Gothic"/>
                <a:cs typeface="Century Gothic"/>
              </a:rPr>
              <a:t>Prof. Francesco Cannizzaro – Specialista in Pedagogia, Bioetica e Sessuologia</a:t>
            </a:r>
            <a:endParaRPr sz="1750" dirty="0">
              <a:latin typeface="Century Gothic"/>
              <a:cs typeface="Century Gothic"/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BD2CC-163F-4ACF-9103-8C0FCCDF7321}" type="datetime1">
              <a:rPr lang="en-US" smtClean="0"/>
              <a:pPr/>
              <a:t>4/26/2020</a:t>
            </a:fld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1</a:t>
            </a:fld>
            <a:endParaRPr lang="it-IT"/>
          </a:p>
        </p:txBody>
      </p:sp>
      <p:pic>
        <p:nvPicPr>
          <p:cNvPr id="1026" name="Picture 2" descr="C:\Users\Master\Desktop\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89300" y="952500"/>
            <a:ext cx="4114800" cy="2824180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  <p:sp>
        <p:nvSpPr>
          <p:cNvPr id="7" name="CasellaDiTesto 6"/>
          <p:cNvSpPr txBox="1"/>
          <p:nvPr/>
        </p:nvSpPr>
        <p:spPr>
          <a:xfrm>
            <a:off x="241300" y="4000500"/>
            <a:ext cx="10058400" cy="1077218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 smtClean="0">
                <a:latin typeface="Century Gothic"/>
                <a:cs typeface="Century Gothic"/>
              </a:rPr>
              <a:t>Per “disagio” in psicologia e pedagogia si  considera una condizione legata  soprattutto a percezioni soggettive di malessere,  scaturite dalle difficoltà familiari, </a:t>
            </a:r>
            <a:r>
              <a:rPr lang="it-IT" sz="1600" b="1" spc="-5" dirty="0" smtClean="0">
                <a:latin typeface="Century Gothic"/>
                <a:cs typeface="Century Gothic"/>
              </a:rPr>
              <a:t>di </a:t>
            </a:r>
            <a:r>
              <a:rPr lang="it-IT" sz="1600" b="1" dirty="0" smtClean="0">
                <a:latin typeface="Century Gothic"/>
                <a:cs typeface="Century Gothic"/>
              </a:rPr>
              <a:t>relazione o  scolastiche, all’interno del più generale malessere  esistenziale connesso </a:t>
            </a:r>
            <a:r>
              <a:rPr lang="it-IT" sz="1600" b="1" spc="-5" dirty="0" smtClean="0">
                <a:latin typeface="Century Gothic"/>
                <a:cs typeface="Century Gothic"/>
              </a:rPr>
              <a:t>al </a:t>
            </a:r>
            <a:r>
              <a:rPr lang="it-IT" sz="1600" b="1" dirty="0" smtClean="0">
                <a:latin typeface="Century Gothic"/>
                <a:cs typeface="Century Gothic"/>
              </a:rPr>
              <a:t>processo di costruzione  </a:t>
            </a:r>
          </a:p>
          <a:p>
            <a:pPr algn="ctr"/>
            <a:r>
              <a:rPr lang="it-IT" sz="1600" b="1" dirty="0" smtClean="0">
                <a:latin typeface="Century Gothic"/>
                <a:cs typeface="Century Gothic"/>
              </a:rPr>
              <a:t>dell’identità personale.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7500" y="212095"/>
            <a:ext cx="10058400" cy="62901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5"/>
              </a:spcBef>
            </a:pPr>
            <a:r>
              <a:rPr sz="4000" b="1" dirty="0">
                <a:solidFill>
                  <a:srgbClr val="FF0000"/>
                </a:solidFill>
              </a:rPr>
              <a:t>Il </a:t>
            </a:r>
            <a:r>
              <a:rPr sz="4000" b="1" dirty="0" err="1">
                <a:solidFill>
                  <a:srgbClr val="FF0000"/>
                </a:solidFill>
              </a:rPr>
              <a:t>disagio</a:t>
            </a:r>
            <a:r>
              <a:rPr sz="4000" b="1" dirty="0">
                <a:solidFill>
                  <a:srgbClr val="FF0000"/>
                </a:solidFill>
              </a:rPr>
              <a:t> </a:t>
            </a:r>
            <a:r>
              <a:rPr sz="4000" b="1" dirty="0" smtClean="0">
                <a:solidFill>
                  <a:srgbClr val="FF0000"/>
                </a:solidFill>
              </a:rPr>
              <a:t>infantile</a:t>
            </a:r>
            <a:endParaRPr sz="4000" b="1" dirty="0">
              <a:solidFill>
                <a:srgbClr val="FF0000"/>
              </a:solidFill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BD2CC-163F-4ACF-9103-8C0FCCDF7321}" type="datetime1">
              <a:rPr lang="en-US" smtClean="0"/>
              <a:pPr/>
              <a:t>4/26/2020</a:t>
            </a:fld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10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5422900" y="1257300"/>
            <a:ext cx="4953000" cy="4495590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12700" marR="5080" algn="just">
              <a:lnSpc>
                <a:spcPct val="101299"/>
              </a:lnSpc>
              <a:spcBef>
                <a:spcPts val="95"/>
              </a:spcBef>
            </a:pPr>
            <a:r>
              <a:rPr lang="it-IT" sz="2000" b="1" spc="10" dirty="0">
                <a:solidFill>
                  <a:srgbClr val="FF0000"/>
                </a:solidFill>
                <a:latin typeface="Century Gothic"/>
                <a:cs typeface="Century Gothic"/>
              </a:rPr>
              <a:t>L</a:t>
            </a:r>
            <a:r>
              <a:rPr lang="it-IT" sz="2000" b="1" spc="10" dirty="0" smtClean="0">
                <a:solidFill>
                  <a:srgbClr val="FF0000"/>
                </a:solidFill>
                <a:latin typeface="Century Gothic"/>
                <a:cs typeface="Century Gothic"/>
              </a:rPr>
              <a:t>o </a:t>
            </a:r>
            <a:r>
              <a:rPr lang="it-IT" sz="2000" b="1" spc="5" dirty="0" smtClean="0">
                <a:solidFill>
                  <a:srgbClr val="FF0000"/>
                </a:solidFill>
                <a:latin typeface="Century Gothic"/>
                <a:cs typeface="Century Gothic"/>
              </a:rPr>
              <a:t>stile </a:t>
            </a:r>
            <a:r>
              <a:rPr lang="it-IT" sz="2000" b="1" spc="10" dirty="0" smtClean="0">
                <a:solidFill>
                  <a:srgbClr val="FF0000"/>
                </a:solidFill>
                <a:latin typeface="Century Gothic"/>
                <a:cs typeface="Century Gothic"/>
              </a:rPr>
              <a:t>educativo </a:t>
            </a:r>
            <a:r>
              <a:rPr lang="it-IT" sz="2000" spc="15" dirty="0" smtClean="0">
                <a:latin typeface="Century Gothic"/>
                <a:cs typeface="Century Gothic"/>
              </a:rPr>
              <a:t>che </a:t>
            </a:r>
            <a:r>
              <a:rPr lang="it-IT" sz="2000" spc="10" dirty="0" smtClean="0">
                <a:latin typeface="Century Gothic"/>
                <a:cs typeface="Century Gothic"/>
              </a:rPr>
              <a:t>trasmettiamo ai </a:t>
            </a:r>
            <a:r>
              <a:rPr lang="it-IT" sz="2000" spc="5" dirty="0" smtClean="0">
                <a:latin typeface="Century Gothic"/>
                <a:cs typeface="Century Gothic"/>
              </a:rPr>
              <a:t>nostri  </a:t>
            </a:r>
            <a:r>
              <a:rPr lang="it-IT" sz="2000" spc="15" dirty="0" smtClean="0">
                <a:latin typeface="Century Gothic"/>
                <a:cs typeface="Century Gothic"/>
              </a:rPr>
              <a:t>bambini incide </a:t>
            </a:r>
            <a:r>
              <a:rPr lang="it-IT" sz="2000" spc="10" dirty="0" smtClean="0">
                <a:latin typeface="Century Gothic"/>
                <a:cs typeface="Century Gothic"/>
              </a:rPr>
              <a:t>moltissimo nella </a:t>
            </a:r>
            <a:r>
              <a:rPr lang="it-IT" sz="2000" spc="15" dirty="0" smtClean="0">
                <a:latin typeface="Century Gothic"/>
                <a:cs typeface="Century Gothic"/>
              </a:rPr>
              <a:t>comparsa o </a:t>
            </a:r>
            <a:r>
              <a:rPr lang="it-IT" sz="2000" spc="20" dirty="0" smtClean="0">
                <a:latin typeface="Century Gothic"/>
                <a:cs typeface="Century Gothic"/>
              </a:rPr>
              <a:t>meno </a:t>
            </a:r>
            <a:r>
              <a:rPr lang="it-IT" sz="2000" spc="10" dirty="0" smtClean="0">
                <a:latin typeface="Century Gothic"/>
                <a:cs typeface="Century Gothic"/>
              </a:rPr>
              <a:t>di  disagi </a:t>
            </a:r>
            <a:r>
              <a:rPr lang="it-IT" sz="2000" spc="15" dirty="0" smtClean="0">
                <a:latin typeface="Century Gothic"/>
                <a:cs typeface="Century Gothic"/>
              </a:rPr>
              <a:t>oggi </a:t>
            </a:r>
            <a:r>
              <a:rPr lang="it-IT" sz="2000" spc="10" dirty="0" smtClean="0">
                <a:latin typeface="Century Gothic"/>
                <a:cs typeface="Century Gothic"/>
              </a:rPr>
              <a:t>all’ordine </a:t>
            </a:r>
            <a:r>
              <a:rPr lang="it-IT" sz="2000" spc="15" dirty="0" smtClean="0">
                <a:latin typeface="Century Gothic"/>
                <a:cs typeface="Century Gothic"/>
              </a:rPr>
              <a:t>del </a:t>
            </a:r>
            <a:r>
              <a:rPr lang="it-IT" sz="2000" spc="10" dirty="0" smtClean="0">
                <a:latin typeface="Century Gothic"/>
                <a:cs typeface="Century Gothic"/>
              </a:rPr>
              <a:t>giorno, </a:t>
            </a:r>
            <a:r>
              <a:rPr lang="it-IT" sz="2000" spc="15" dirty="0" smtClean="0">
                <a:latin typeface="Century Gothic"/>
                <a:cs typeface="Century Gothic"/>
              </a:rPr>
              <a:t>che possono poi  </a:t>
            </a:r>
            <a:r>
              <a:rPr lang="it-IT" sz="2000" spc="10" dirty="0" smtClean="0">
                <a:latin typeface="Century Gothic"/>
                <a:cs typeface="Century Gothic"/>
              </a:rPr>
              <a:t>tramutarsi in reali difficoltà relazionali col </a:t>
            </a:r>
            <a:r>
              <a:rPr lang="it-IT" sz="2000" spc="15" dirty="0" smtClean="0">
                <a:latin typeface="Century Gothic"/>
                <a:cs typeface="Century Gothic"/>
              </a:rPr>
              <a:t>gruppo </a:t>
            </a:r>
            <a:r>
              <a:rPr lang="it-IT" sz="2000" spc="10" dirty="0" smtClean="0">
                <a:latin typeface="Century Gothic"/>
                <a:cs typeface="Century Gothic"/>
              </a:rPr>
              <a:t>dei  pari.</a:t>
            </a:r>
          </a:p>
          <a:p>
            <a:pPr marL="12700" marR="5080" algn="just">
              <a:lnSpc>
                <a:spcPct val="101299"/>
              </a:lnSpc>
              <a:spcBef>
                <a:spcPts val="95"/>
              </a:spcBef>
            </a:pPr>
            <a:r>
              <a:rPr lang="it-IT" sz="2000" b="1" spc="10" dirty="0" smtClean="0">
                <a:solidFill>
                  <a:srgbClr val="FF0000"/>
                </a:solidFill>
                <a:latin typeface="Century Gothic"/>
                <a:cs typeface="Century Gothic"/>
              </a:rPr>
              <a:t>Difficoltà</a:t>
            </a:r>
            <a:r>
              <a:rPr lang="it-IT" sz="2000" spc="10" dirty="0" smtClean="0">
                <a:latin typeface="Century Gothic"/>
                <a:cs typeface="Century Gothic"/>
              </a:rPr>
              <a:t> che faranno crescere nel bambino insoddisfazioni di varia natura ed entità.</a:t>
            </a:r>
          </a:p>
          <a:p>
            <a:pPr marL="12700" marR="5080" algn="just">
              <a:lnSpc>
                <a:spcPct val="101299"/>
              </a:lnSpc>
              <a:spcBef>
                <a:spcPts val="95"/>
              </a:spcBef>
            </a:pPr>
            <a:r>
              <a:rPr lang="it-IT" sz="2000" b="1" spc="10" dirty="0" smtClean="0">
                <a:solidFill>
                  <a:srgbClr val="FF0000"/>
                </a:solidFill>
                <a:latin typeface="Century Gothic"/>
                <a:cs typeface="Century Gothic"/>
              </a:rPr>
              <a:t>Ad esempio: </a:t>
            </a:r>
            <a:endParaRPr lang="it-IT" sz="2000" b="1" spc="10" dirty="0" smtClean="0">
              <a:solidFill>
                <a:srgbClr val="FF0000"/>
              </a:solidFill>
              <a:latin typeface="Century Gothic"/>
              <a:cs typeface="Century Gothic"/>
            </a:endParaRPr>
          </a:p>
          <a:p>
            <a:pPr marL="12700" marR="5080" algn="just">
              <a:lnSpc>
                <a:spcPct val="101299"/>
              </a:lnSpc>
              <a:spcBef>
                <a:spcPts val="95"/>
              </a:spcBef>
              <a:buFont typeface="Arial" pitchFamily="34" charset="0"/>
              <a:buChar char="•"/>
            </a:pPr>
            <a:r>
              <a:rPr lang="it-IT" sz="2000" spc="10" dirty="0" smtClean="0">
                <a:latin typeface="Century Gothic"/>
                <a:cs typeface="Century Gothic"/>
              </a:rPr>
              <a:t>  </a:t>
            </a:r>
            <a:r>
              <a:rPr lang="it-IT" sz="2000" b="1" spc="10" dirty="0" smtClean="0">
                <a:latin typeface="Century Gothic"/>
                <a:cs typeface="Century Gothic"/>
              </a:rPr>
              <a:t>rifugiarsi </a:t>
            </a:r>
            <a:r>
              <a:rPr lang="it-IT" sz="2000" b="1" spc="10" dirty="0" smtClean="0">
                <a:latin typeface="Century Gothic"/>
                <a:cs typeface="Century Gothic"/>
              </a:rPr>
              <a:t>nel cibo, </a:t>
            </a:r>
            <a:endParaRPr lang="it-IT" sz="2000" b="1" spc="10" dirty="0" smtClean="0">
              <a:latin typeface="Century Gothic"/>
              <a:cs typeface="Century Gothic"/>
            </a:endParaRPr>
          </a:p>
          <a:p>
            <a:pPr marL="179388" marR="5080" indent="-166688" algn="just">
              <a:lnSpc>
                <a:spcPct val="101299"/>
              </a:lnSpc>
              <a:spcBef>
                <a:spcPts val="95"/>
              </a:spcBef>
              <a:buFont typeface="Arial" pitchFamily="34" charset="0"/>
              <a:buChar char="•"/>
            </a:pPr>
            <a:r>
              <a:rPr lang="it-IT" sz="2000" b="1" spc="10" dirty="0" smtClean="0">
                <a:latin typeface="Century Gothic"/>
                <a:cs typeface="Century Gothic"/>
              </a:rPr>
              <a:t>difficoltà </a:t>
            </a:r>
            <a:r>
              <a:rPr lang="it-IT" sz="2000" b="1" spc="15" dirty="0" smtClean="0">
                <a:latin typeface="Century Gothic"/>
                <a:cs typeface="Century Gothic"/>
              </a:rPr>
              <a:t>nell’apprendimento  </a:t>
            </a:r>
            <a:r>
              <a:rPr lang="it-IT" sz="2000" b="1" spc="10" dirty="0" smtClean="0">
                <a:latin typeface="Century Gothic"/>
                <a:cs typeface="Century Gothic"/>
              </a:rPr>
              <a:t>scolastico, </a:t>
            </a:r>
            <a:endParaRPr lang="it-IT" sz="2000" b="1" spc="10" dirty="0" smtClean="0">
              <a:latin typeface="Century Gothic"/>
              <a:cs typeface="Century Gothic"/>
            </a:endParaRPr>
          </a:p>
          <a:p>
            <a:pPr marL="12700" marR="5080" algn="just">
              <a:lnSpc>
                <a:spcPct val="101299"/>
              </a:lnSpc>
              <a:spcBef>
                <a:spcPts val="95"/>
              </a:spcBef>
              <a:buFont typeface="Arial" pitchFamily="34" charset="0"/>
              <a:buChar char="•"/>
            </a:pPr>
            <a:r>
              <a:rPr lang="it-IT" sz="2000" b="1" spc="10" dirty="0" smtClean="0">
                <a:latin typeface="Century Gothic"/>
                <a:cs typeface="Century Gothic"/>
              </a:rPr>
              <a:t> il </a:t>
            </a:r>
            <a:r>
              <a:rPr lang="it-IT" sz="2000" b="1" spc="10" dirty="0" smtClean="0">
                <a:latin typeface="Century Gothic"/>
                <a:cs typeface="Century Gothic"/>
              </a:rPr>
              <a:t>sorgere di </a:t>
            </a:r>
            <a:r>
              <a:rPr lang="it-IT" sz="2000" b="1" spc="15" dirty="0" smtClean="0">
                <a:latin typeface="Century Gothic"/>
                <a:cs typeface="Century Gothic"/>
              </a:rPr>
              <a:t>esagerati</a:t>
            </a:r>
            <a:r>
              <a:rPr lang="it-IT" sz="2000" b="1" spc="-40" dirty="0" smtClean="0">
                <a:latin typeface="Century Gothic"/>
                <a:cs typeface="Century Gothic"/>
              </a:rPr>
              <a:t> </a:t>
            </a:r>
            <a:r>
              <a:rPr lang="it-IT" sz="2000" b="1" spc="15" dirty="0" smtClean="0">
                <a:latin typeface="Century Gothic"/>
                <a:cs typeface="Century Gothic"/>
              </a:rPr>
              <a:t>egocentrismi.</a:t>
            </a:r>
            <a:endParaRPr lang="it-IT" sz="2000" b="1" dirty="0">
              <a:latin typeface="Century Gothic"/>
              <a:cs typeface="Century Gothic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317500" y="800100"/>
            <a:ext cx="1005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L’incidenza dello stile educativo impartito in famiglia</a:t>
            </a:r>
            <a:endParaRPr lang="it-IT" sz="2400" b="1" dirty="0">
              <a:solidFill>
                <a:srgbClr val="0070C0"/>
              </a:solidFill>
            </a:endParaRPr>
          </a:p>
        </p:txBody>
      </p:sp>
      <p:pic>
        <p:nvPicPr>
          <p:cNvPr id="9218" name="Picture 2" descr="C:\Users\Master\Desktop\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300" y="2284408"/>
            <a:ext cx="5056011" cy="2633678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7500" y="212095"/>
            <a:ext cx="10058400" cy="62901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5"/>
              </a:spcBef>
            </a:pPr>
            <a:r>
              <a:rPr sz="4000" b="1" dirty="0">
                <a:solidFill>
                  <a:srgbClr val="FF0000"/>
                </a:solidFill>
              </a:rPr>
              <a:t>Il </a:t>
            </a:r>
            <a:r>
              <a:rPr sz="4000" b="1" dirty="0" err="1">
                <a:solidFill>
                  <a:srgbClr val="FF0000"/>
                </a:solidFill>
              </a:rPr>
              <a:t>disagio</a:t>
            </a:r>
            <a:r>
              <a:rPr sz="4000" b="1" dirty="0">
                <a:solidFill>
                  <a:srgbClr val="FF0000"/>
                </a:solidFill>
              </a:rPr>
              <a:t> </a:t>
            </a:r>
            <a:r>
              <a:rPr sz="4000" b="1" dirty="0" smtClean="0">
                <a:solidFill>
                  <a:srgbClr val="FF0000"/>
                </a:solidFill>
              </a:rPr>
              <a:t>infantile</a:t>
            </a:r>
            <a:endParaRPr sz="4000" b="1" dirty="0">
              <a:solidFill>
                <a:srgbClr val="FF0000"/>
              </a:solidFill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BD2CC-163F-4ACF-9103-8C0FCCDF7321}" type="datetime1">
              <a:rPr lang="en-US" smtClean="0"/>
              <a:pPr/>
              <a:t>4/26/2020</a:t>
            </a:fld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11</a:t>
            </a:fld>
            <a:endParaRPr lang="it-IT"/>
          </a:p>
        </p:txBody>
      </p:sp>
      <p:sp>
        <p:nvSpPr>
          <p:cNvPr id="22" name="CasellaDiTesto 21"/>
          <p:cNvSpPr txBox="1"/>
          <p:nvPr/>
        </p:nvSpPr>
        <p:spPr>
          <a:xfrm>
            <a:off x="317500" y="800100"/>
            <a:ext cx="10058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3 campanelli di allarme che possono  nascondere </a:t>
            </a:r>
          </a:p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un disagio nei</a:t>
            </a:r>
            <a:r>
              <a:rPr lang="it-IT" sz="2400" b="1" spc="-35" dirty="0" smtClean="0">
                <a:solidFill>
                  <a:srgbClr val="0070C0"/>
                </a:solidFill>
              </a:rPr>
              <a:t> </a:t>
            </a:r>
            <a:r>
              <a:rPr lang="it-IT" sz="2400" b="1" dirty="0" smtClean="0">
                <a:solidFill>
                  <a:srgbClr val="0070C0"/>
                </a:solidFill>
              </a:rPr>
              <a:t>bambini</a:t>
            </a:r>
            <a:endParaRPr lang="it-IT" sz="2400" b="1" dirty="0">
              <a:solidFill>
                <a:srgbClr val="0070C0"/>
              </a:solidFill>
            </a:endParaRPr>
          </a:p>
        </p:txBody>
      </p:sp>
      <p:sp>
        <p:nvSpPr>
          <p:cNvPr id="12" name="Rettangolo arrotondato 11"/>
          <p:cNvSpPr/>
          <p:nvPr/>
        </p:nvSpPr>
        <p:spPr>
          <a:xfrm>
            <a:off x="317500" y="1790700"/>
            <a:ext cx="3124200" cy="1600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 smtClean="0">
                <a:solidFill>
                  <a:srgbClr val="FFFF00"/>
                </a:solidFill>
                <a:latin typeface="Century Gothic"/>
                <a:cs typeface="Century Gothic"/>
              </a:rPr>
              <a:t>Insonnia</a:t>
            </a:r>
            <a:endParaRPr lang="it-IT" sz="2400" dirty="0"/>
          </a:p>
        </p:txBody>
      </p:sp>
      <p:sp>
        <p:nvSpPr>
          <p:cNvPr id="13" name="Rettangolo arrotondato 12"/>
          <p:cNvSpPr/>
          <p:nvPr/>
        </p:nvSpPr>
        <p:spPr>
          <a:xfrm>
            <a:off x="3746500" y="4152900"/>
            <a:ext cx="3200400" cy="1600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 smtClean="0">
                <a:solidFill>
                  <a:srgbClr val="FFFF00"/>
                </a:solidFill>
                <a:latin typeface="Century Gothic"/>
                <a:cs typeface="Century Gothic"/>
              </a:rPr>
              <a:t>Disturbi</a:t>
            </a:r>
            <a:r>
              <a:rPr lang="it-IT" sz="2400" b="1" spc="-20" dirty="0" smtClean="0">
                <a:solidFill>
                  <a:srgbClr val="FFFF00"/>
                </a:solidFill>
                <a:latin typeface="Century Gothic"/>
                <a:cs typeface="Century Gothic"/>
              </a:rPr>
              <a:t> </a:t>
            </a:r>
            <a:r>
              <a:rPr lang="it-IT" sz="2400" b="1" dirty="0" smtClean="0">
                <a:solidFill>
                  <a:srgbClr val="FFFF00"/>
                </a:solidFill>
                <a:latin typeface="Century Gothic"/>
                <a:cs typeface="Century Gothic"/>
              </a:rPr>
              <a:t>dell’alimentazione</a:t>
            </a:r>
            <a:endParaRPr lang="it-IT" sz="2400" dirty="0" smtClean="0">
              <a:solidFill>
                <a:srgbClr val="FFFF00"/>
              </a:solidFill>
              <a:latin typeface="Century Gothic"/>
              <a:cs typeface="Century Gothic"/>
            </a:endParaRPr>
          </a:p>
          <a:p>
            <a:pPr algn="ctr"/>
            <a:endParaRPr lang="it-IT" dirty="0"/>
          </a:p>
        </p:txBody>
      </p:sp>
      <p:sp>
        <p:nvSpPr>
          <p:cNvPr id="14" name="Rettangolo arrotondato 13"/>
          <p:cNvSpPr/>
          <p:nvPr/>
        </p:nvSpPr>
        <p:spPr>
          <a:xfrm>
            <a:off x="7251700" y="1790700"/>
            <a:ext cx="3124200" cy="1600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 smtClean="0">
                <a:solidFill>
                  <a:srgbClr val="FFFF00"/>
                </a:solidFill>
                <a:latin typeface="Century Gothic"/>
                <a:cs typeface="Century Gothic"/>
              </a:rPr>
              <a:t>Disturbi del</a:t>
            </a:r>
            <a:r>
              <a:rPr lang="it-IT" sz="2400" b="1" spc="-25" dirty="0" smtClean="0">
                <a:solidFill>
                  <a:srgbClr val="FFFF00"/>
                </a:solidFill>
                <a:latin typeface="Century Gothic"/>
                <a:cs typeface="Century Gothic"/>
              </a:rPr>
              <a:t> </a:t>
            </a:r>
          </a:p>
          <a:p>
            <a:pPr algn="ctr"/>
            <a:r>
              <a:rPr lang="it-IT" sz="2400" b="1" dirty="0" smtClean="0">
                <a:solidFill>
                  <a:srgbClr val="FFFF00"/>
                </a:solidFill>
                <a:latin typeface="Century Gothic"/>
                <a:cs typeface="Century Gothic"/>
              </a:rPr>
              <a:t>comportamento</a:t>
            </a:r>
            <a:endParaRPr lang="it-IT" sz="2400" dirty="0" smtClean="0">
              <a:solidFill>
                <a:srgbClr val="FFFF00"/>
              </a:solidFill>
              <a:latin typeface="Century Gothic"/>
              <a:cs typeface="Century Gothic"/>
            </a:endParaRPr>
          </a:p>
          <a:p>
            <a:pPr algn="ctr"/>
            <a:endParaRPr lang="it-IT" dirty="0"/>
          </a:p>
        </p:txBody>
      </p:sp>
      <p:pic>
        <p:nvPicPr>
          <p:cNvPr id="10242" name="Picture 2" descr="C:\Users\Master\Desktop\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70300" y="1638300"/>
            <a:ext cx="3320736" cy="2209799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12" grpId="0" animBg="1"/>
      <p:bldP spid="13" grpId="0" animBg="1"/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7500" y="212095"/>
            <a:ext cx="10058400" cy="62901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5"/>
              </a:spcBef>
            </a:pPr>
            <a:r>
              <a:rPr sz="4000" b="1" dirty="0">
                <a:solidFill>
                  <a:srgbClr val="FF0000"/>
                </a:solidFill>
              </a:rPr>
              <a:t>Il </a:t>
            </a:r>
            <a:r>
              <a:rPr sz="4000" b="1" dirty="0" err="1">
                <a:solidFill>
                  <a:srgbClr val="FF0000"/>
                </a:solidFill>
              </a:rPr>
              <a:t>disagio</a:t>
            </a:r>
            <a:r>
              <a:rPr sz="4000" b="1" dirty="0">
                <a:solidFill>
                  <a:srgbClr val="FF0000"/>
                </a:solidFill>
              </a:rPr>
              <a:t> </a:t>
            </a:r>
            <a:r>
              <a:rPr sz="4000" b="1" dirty="0" smtClean="0">
                <a:solidFill>
                  <a:srgbClr val="FF0000"/>
                </a:solidFill>
              </a:rPr>
              <a:t>infantile</a:t>
            </a:r>
            <a:endParaRPr sz="4000" b="1" dirty="0">
              <a:solidFill>
                <a:srgbClr val="FF0000"/>
              </a:solidFill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BD2CC-163F-4ACF-9103-8C0FCCDF7321}" type="datetime1">
              <a:rPr lang="en-US" smtClean="0"/>
              <a:pPr/>
              <a:t>4/26/2020</a:t>
            </a:fld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12</a:t>
            </a:fld>
            <a:endParaRPr lang="it-IT"/>
          </a:p>
        </p:txBody>
      </p:sp>
      <p:sp>
        <p:nvSpPr>
          <p:cNvPr id="22" name="CasellaDiTesto 21"/>
          <p:cNvSpPr txBox="1"/>
          <p:nvPr/>
        </p:nvSpPr>
        <p:spPr>
          <a:xfrm>
            <a:off x="317500" y="800100"/>
            <a:ext cx="1005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Insonnia nel bambino</a:t>
            </a:r>
            <a:endParaRPr lang="it-IT" sz="2400" b="1" dirty="0">
              <a:solidFill>
                <a:srgbClr val="0070C0"/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317500" y="1409700"/>
            <a:ext cx="6019800" cy="4324261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12700" marR="5715" algn="just">
              <a:lnSpc>
                <a:spcPct val="100000"/>
              </a:lnSpc>
              <a:spcBef>
                <a:spcPts val="105"/>
              </a:spcBef>
            </a:pPr>
            <a:r>
              <a:rPr lang="it-IT" sz="2000" b="1" spc="-5" dirty="0" smtClean="0">
                <a:solidFill>
                  <a:srgbClr val="FF0000"/>
                </a:solidFill>
                <a:latin typeface="Century Gothic"/>
                <a:cs typeface="Century Gothic"/>
              </a:rPr>
              <a:t>Nell’infanzia</a:t>
            </a:r>
            <a:r>
              <a:rPr lang="it-IT" sz="2000" spc="-5" dirty="0" smtClean="0">
                <a:latin typeface="Century Gothic"/>
                <a:cs typeface="Century Gothic"/>
              </a:rPr>
              <a:t> l’insonnia viene diagnosticata quando </a:t>
            </a:r>
            <a:r>
              <a:rPr lang="it-IT" sz="2000" dirty="0" smtClean="0">
                <a:latin typeface="Century Gothic"/>
                <a:cs typeface="Century Gothic"/>
              </a:rPr>
              <a:t>è  </a:t>
            </a:r>
            <a:r>
              <a:rPr lang="it-IT" sz="2000" spc="-5" dirty="0" smtClean="0">
                <a:latin typeface="Century Gothic"/>
                <a:cs typeface="Century Gothic"/>
              </a:rPr>
              <a:t>presente </a:t>
            </a:r>
            <a:r>
              <a:rPr lang="it-IT" sz="2000" dirty="0" smtClean="0">
                <a:latin typeface="Century Gothic"/>
                <a:cs typeface="Century Gothic"/>
              </a:rPr>
              <a:t>una </a:t>
            </a:r>
            <a:r>
              <a:rPr lang="it-IT" sz="2000" spc="-5" dirty="0" smtClean="0">
                <a:latin typeface="Century Gothic"/>
                <a:cs typeface="Century Gothic"/>
              </a:rPr>
              <a:t>difficoltà </a:t>
            </a:r>
            <a:r>
              <a:rPr lang="it-IT" sz="2000" dirty="0" smtClean="0">
                <a:latin typeface="Century Gothic"/>
                <a:cs typeface="Century Gothic"/>
              </a:rPr>
              <a:t>ad </a:t>
            </a:r>
            <a:r>
              <a:rPr lang="it-IT" sz="2000" spc="-5" dirty="0" smtClean="0">
                <a:latin typeface="Century Gothic"/>
                <a:cs typeface="Century Gothic"/>
              </a:rPr>
              <a:t>addormentarsi </a:t>
            </a:r>
            <a:r>
              <a:rPr lang="it-IT" sz="2000" dirty="0" smtClean="0">
                <a:latin typeface="Century Gothic"/>
                <a:cs typeface="Century Gothic"/>
              </a:rPr>
              <a:t>e/o </a:t>
            </a:r>
            <a:r>
              <a:rPr lang="it-IT" sz="2000" spc="-5" dirty="0" smtClean="0">
                <a:latin typeface="Century Gothic"/>
                <a:cs typeface="Century Gothic"/>
              </a:rPr>
              <a:t>la presenza  di risvegli multipli</a:t>
            </a:r>
            <a:r>
              <a:rPr lang="it-IT" sz="2000" spc="-35" dirty="0" smtClean="0">
                <a:latin typeface="Century Gothic"/>
                <a:cs typeface="Century Gothic"/>
              </a:rPr>
              <a:t> </a:t>
            </a:r>
            <a:r>
              <a:rPr lang="it-IT" sz="2000" spc="-5" dirty="0" smtClean="0">
                <a:latin typeface="Century Gothic"/>
                <a:cs typeface="Century Gothic"/>
              </a:rPr>
              <a:t>notturni.</a:t>
            </a:r>
            <a:endParaRPr lang="it-IT" sz="2000" dirty="0" smtClean="0">
              <a:latin typeface="Century Gothic"/>
              <a:cs typeface="Century Gothic"/>
            </a:endParaRPr>
          </a:p>
          <a:p>
            <a:pPr marL="12700" marR="5080" algn="just">
              <a:lnSpc>
                <a:spcPct val="100000"/>
              </a:lnSpc>
              <a:spcBef>
                <a:spcPts val="885"/>
              </a:spcBef>
            </a:pPr>
            <a:r>
              <a:rPr lang="it-IT" sz="2000" b="1" spc="-5" dirty="0" smtClean="0">
                <a:solidFill>
                  <a:srgbClr val="FF0000"/>
                </a:solidFill>
                <a:latin typeface="Century Gothic"/>
                <a:cs typeface="Century Gothic"/>
              </a:rPr>
              <a:t>Nel bambino </a:t>
            </a:r>
            <a:r>
              <a:rPr lang="it-IT" sz="2000" spc="-5" dirty="0" smtClean="0">
                <a:latin typeface="Century Gothic"/>
                <a:cs typeface="Century Gothic"/>
              </a:rPr>
              <a:t>il sonno </a:t>
            </a:r>
            <a:r>
              <a:rPr lang="it-IT" sz="2000" dirty="0" smtClean="0">
                <a:latin typeface="Century Gothic"/>
                <a:cs typeface="Century Gothic"/>
              </a:rPr>
              <a:t>è un </a:t>
            </a:r>
            <a:r>
              <a:rPr lang="it-IT" sz="2000" spc="-5" dirty="0" smtClean="0">
                <a:latin typeface="Century Gothic"/>
                <a:cs typeface="Century Gothic"/>
              </a:rPr>
              <a:t>processo </a:t>
            </a:r>
            <a:r>
              <a:rPr lang="it-IT" sz="2000" dirty="0" smtClean="0">
                <a:latin typeface="Century Gothic"/>
                <a:cs typeface="Century Gothic"/>
              </a:rPr>
              <a:t>in </a:t>
            </a:r>
            <a:r>
              <a:rPr lang="it-IT" sz="2000" spc="-5" dirty="0" smtClean="0">
                <a:latin typeface="Century Gothic"/>
                <a:cs typeface="Century Gothic"/>
              </a:rPr>
              <a:t>evoluzione, in via di  stabilizzazione, per cui si </a:t>
            </a:r>
            <a:r>
              <a:rPr lang="it-IT" sz="2000" dirty="0" smtClean="0">
                <a:latin typeface="Century Gothic"/>
                <a:cs typeface="Century Gothic"/>
              </a:rPr>
              <a:t>può </a:t>
            </a:r>
            <a:r>
              <a:rPr lang="it-IT" sz="2000" spc="-5" dirty="0" smtClean="0">
                <a:latin typeface="Century Gothic"/>
                <a:cs typeface="Century Gothic"/>
              </a:rPr>
              <a:t>facilmente instaurare  l’insonnia, legata alla gestione dell’addormentamento </a:t>
            </a:r>
            <a:r>
              <a:rPr lang="it-IT" sz="2000" dirty="0" smtClean="0">
                <a:latin typeface="Century Gothic"/>
                <a:cs typeface="Century Gothic"/>
              </a:rPr>
              <a:t>e  </a:t>
            </a:r>
            <a:r>
              <a:rPr lang="it-IT" sz="2000" spc="-5" dirty="0" smtClean="0">
                <a:latin typeface="Century Gothic"/>
                <a:cs typeface="Century Gothic"/>
              </a:rPr>
              <a:t>dei risvegli notturni </a:t>
            </a:r>
            <a:r>
              <a:rPr lang="it-IT" sz="2000" dirty="0" smtClean="0">
                <a:latin typeface="Century Gothic"/>
                <a:cs typeface="Century Gothic"/>
              </a:rPr>
              <a:t>da </a:t>
            </a:r>
            <a:r>
              <a:rPr lang="it-IT" sz="2000" spc="-5" dirty="0" smtClean="0">
                <a:latin typeface="Century Gothic"/>
                <a:cs typeface="Century Gothic"/>
              </a:rPr>
              <a:t>parte dei</a:t>
            </a:r>
            <a:r>
              <a:rPr lang="it-IT" sz="2000" spc="-25" dirty="0" smtClean="0">
                <a:latin typeface="Century Gothic"/>
                <a:cs typeface="Century Gothic"/>
              </a:rPr>
              <a:t> </a:t>
            </a:r>
            <a:r>
              <a:rPr lang="it-IT" sz="2000" spc="-5" dirty="0" smtClean="0">
                <a:latin typeface="Century Gothic"/>
                <a:cs typeface="Century Gothic"/>
              </a:rPr>
              <a:t>genitori.</a:t>
            </a:r>
            <a:endParaRPr lang="it-IT" sz="2000" dirty="0" smtClean="0">
              <a:latin typeface="Century Gothic"/>
              <a:cs typeface="Century Gothic"/>
            </a:endParaRPr>
          </a:p>
          <a:p>
            <a:pPr marL="12700" marR="5715" algn="just">
              <a:lnSpc>
                <a:spcPct val="100000"/>
              </a:lnSpc>
              <a:spcBef>
                <a:spcPts val="900"/>
              </a:spcBef>
            </a:pPr>
            <a:r>
              <a:rPr lang="it-IT" sz="2000" b="1" spc="-5" dirty="0" smtClean="0">
                <a:solidFill>
                  <a:srgbClr val="FF0000"/>
                </a:solidFill>
                <a:latin typeface="Century Gothic"/>
                <a:cs typeface="Century Gothic"/>
              </a:rPr>
              <a:t>Il segnale più importate </a:t>
            </a:r>
            <a:r>
              <a:rPr lang="it-IT" sz="2000" spc="-5" dirty="0" smtClean="0">
                <a:latin typeface="Century Gothic"/>
                <a:cs typeface="Century Gothic"/>
              </a:rPr>
              <a:t>dell’insorgenza di </a:t>
            </a:r>
            <a:r>
              <a:rPr lang="it-IT" sz="2000" dirty="0" smtClean="0">
                <a:latin typeface="Century Gothic"/>
                <a:cs typeface="Century Gothic"/>
              </a:rPr>
              <a:t>un </a:t>
            </a:r>
            <a:r>
              <a:rPr lang="it-IT" sz="2000" spc="-5" dirty="0" smtClean="0">
                <a:latin typeface="Century Gothic"/>
                <a:cs typeface="Century Gothic"/>
              </a:rPr>
              <a:t>disturbo di  inizio </a:t>
            </a:r>
            <a:r>
              <a:rPr lang="it-IT" sz="2000" dirty="0" smtClean="0">
                <a:latin typeface="Century Gothic"/>
                <a:cs typeface="Century Gothic"/>
              </a:rPr>
              <a:t>e </a:t>
            </a:r>
            <a:r>
              <a:rPr lang="it-IT" sz="2000" spc="-5" dirty="0" smtClean="0">
                <a:latin typeface="Century Gothic"/>
                <a:cs typeface="Century Gothic"/>
              </a:rPr>
              <a:t>mantenimento del sonno </a:t>
            </a:r>
            <a:r>
              <a:rPr lang="it-IT" sz="2000" dirty="0" smtClean="0">
                <a:latin typeface="Century Gothic"/>
                <a:cs typeface="Century Gothic"/>
              </a:rPr>
              <a:t>è </a:t>
            </a:r>
            <a:r>
              <a:rPr lang="it-IT" sz="2000" spc="-5" dirty="0" smtClean="0">
                <a:latin typeface="Century Gothic"/>
                <a:cs typeface="Century Gothic"/>
              </a:rPr>
              <a:t>l’incapacità del  bambino </a:t>
            </a:r>
            <a:r>
              <a:rPr lang="it-IT" sz="2000" dirty="0" smtClean="0">
                <a:latin typeface="Century Gothic"/>
                <a:cs typeface="Century Gothic"/>
              </a:rPr>
              <a:t>a riaddormentarsi</a:t>
            </a:r>
            <a:r>
              <a:rPr lang="it-IT" sz="2000" spc="-25" dirty="0" smtClean="0">
                <a:latin typeface="Century Gothic"/>
                <a:cs typeface="Century Gothic"/>
              </a:rPr>
              <a:t> </a:t>
            </a:r>
            <a:r>
              <a:rPr lang="it-IT" sz="2000" spc="-5" dirty="0" smtClean="0">
                <a:latin typeface="Century Gothic"/>
                <a:cs typeface="Century Gothic"/>
              </a:rPr>
              <a:t>autonomamente.</a:t>
            </a:r>
            <a:endParaRPr lang="it-IT" sz="2000" dirty="0">
              <a:latin typeface="Century Gothic"/>
              <a:cs typeface="Century Gothic"/>
            </a:endParaRPr>
          </a:p>
        </p:txBody>
      </p:sp>
      <p:pic>
        <p:nvPicPr>
          <p:cNvPr id="11266" name="Picture 2" descr="C:\Users\Master\Desktop\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89700" y="2171700"/>
            <a:ext cx="3942368" cy="2952971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7500" y="212095"/>
            <a:ext cx="10058400" cy="62901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5"/>
              </a:spcBef>
            </a:pPr>
            <a:r>
              <a:rPr sz="4000" b="1" dirty="0">
                <a:solidFill>
                  <a:srgbClr val="FF0000"/>
                </a:solidFill>
              </a:rPr>
              <a:t>Il </a:t>
            </a:r>
            <a:r>
              <a:rPr sz="4000" b="1" dirty="0" err="1">
                <a:solidFill>
                  <a:srgbClr val="FF0000"/>
                </a:solidFill>
              </a:rPr>
              <a:t>disagio</a:t>
            </a:r>
            <a:r>
              <a:rPr sz="4000" b="1" dirty="0">
                <a:solidFill>
                  <a:srgbClr val="FF0000"/>
                </a:solidFill>
              </a:rPr>
              <a:t> </a:t>
            </a:r>
            <a:r>
              <a:rPr sz="4000" b="1" dirty="0" smtClean="0">
                <a:solidFill>
                  <a:srgbClr val="FF0000"/>
                </a:solidFill>
              </a:rPr>
              <a:t>infantile</a:t>
            </a:r>
            <a:endParaRPr sz="4000" b="1" dirty="0">
              <a:solidFill>
                <a:srgbClr val="FF0000"/>
              </a:solidFill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BD2CC-163F-4ACF-9103-8C0FCCDF7321}" type="datetime1">
              <a:rPr lang="en-US" smtClean="0"/>
              <a:pPr/>
              <a:t>4/26/2020</a:t>
            </a:fld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13</a:t>
            </a:fld>
            <a:endParaRPr lang="it-IT"/>
          </a:p>
        </p:txBody>
      </p:sp>
      <p:sp>
        <p:nvSpPr>
          <p:cNvPr id="22" name="CasellaDiTesto 21"/>
          <p:cNvSpPr txBox="1"/>
          <p:nvPr/>
        </p:nvSpPr>
        <p:spPr>
          <a:xfrm>
            <a:off x="317500" y="800100"/>
            <a:ext cx="10058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  <a:latin typeface="Century Gothic"/>
                <a:cs typeface="Century Gothic"/>
              </a:rPr>
              <a:t>I </a:t>
            </a:r>
            <a:r>
              <a:rPr lang="it-IT" sz="2400" b="1" spc="-5" dirty="0" smtClean="0">
                <a:solidFill>
                  <a:srgbClr val="0070C0"/>
                </a:solidFill>
                <a:latin typeface="Century Gothic"/>
                <a:cs typeface="Century Gothic"/>
              </a:rPr>
              <a:t>principali </a:t>
            </a:r>
            <a:r>
              <a:rPr lang="it-IT" sz="2400" b="1" dirty="0" smtClean="0">
                <a:solidFill>
                  <a:srgbClr val="0070C0"/>
                </a:solidFill>
                <a:latin typeface="Century Gothic"/>
                <a:cs typeface="Century Gothic"/>
              </a:rPr>
              <a:t>fattori che possono essere causa </a:t>
            </a:r>
          </a:p>
          <a:p>
            <a:pPr algn="ctr"/>
            <a:r>
              <a:rPr lang="it-IT" sz="2400" b="1" dirty="0" smtClean="0">
                <a:solidFill>
                  <a:srgbClr val="0070C0"/>
                </a:solidFill>
                <a:latin typeface="Century Gothic"/>
                <a:cs typeface="Century Gothic"/>
              </a:rPr>
              <a:t>di </a:t>
            </a:r>
            <a:r>
              <a:rPr lang="it-IT" sz="2400" b="1" spc="-5" dirty="0" smtClean="0">
                <a:solidFill>
                  <a:srgbClr val="0070C0"/>
                </a:solidFill>
                <a:latin typeface="Century Gothic"/>
                <a:cs typeface="Century Gothic"/>
              </a:rPr>
              <a:t>difficoltà di  sonno nell’infanzia</a:t>
            </a:r>
            <a:endParaRPr lang="it-IT" sz="2400" b="1" dirty="0">
              <a:solidFill>
                <a:srgbClr val="0070C0"/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5499100" y="1714500"/>
            <a:ext cx="4876800" cy="3785652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263525" marR="5080" indent="-250825" algn="just">
              <a:lnSpc>
                <a:spcPct val="100000"/>
              </a:lnSpc>
              <a:buAutoNum type="arabicPeriod"/>
              <a:tabLst>
                <a:tab pos="355600" algn="l"/>
              </a:tabLst>
            </a:pPr>
            <a:r>
              <a:rPr lang="it-IT" sz="2000" b="1" spc="-5" dirty="0" smtClean="0">
                <a:solidFill>
                  <a:srgbClr val="FF0000"/>
                </a:solidFill>
                <a:latin typeface="Century Gothic"/>
                <a:cs typeface="Century Gothic"/>
              </a:rPr>
              <a:t>Inadeguate associazioni </a:t>
            </a:r>
            <a:r>
              <a:rPr lang="it-IT" sz="2000" spc="-5" dirty="0" smtClean="0">
                <a:latin typeface="Century Gothic"/>
                <a:cs typeface="Century Gothic"/>
              </a:rPr>
              <a:t>al momento di addormentarsi  (occorre abituare il bambino </a:t>
            </a:r>
            <a:r>
              <a:rPr lang="it-IT" sz="2000" dirty="0" smtClean="0">
                <a:latin typeface="Century Gothic"/>
                <a:cs typeface="Century Gothic"/>
              </a:rPr>
              <a:t>ad </a:t>
            </a:r>
            <a:r>
              <a:rPr lang="it-IT" sz="2000" spc="-5" dirty="0" smtClean="0">
                <a:latin typeface="Century Gothic"/>
                <a:cs typeface="Century Gothic"/>
              </a:rPr>
              <a:t>associare il sonno </a:t>
            </a:r>
            <a:r>
              <a:rPr lang="it-IT" sz="2000" dirty="0" smtClean="0">
                <a:latin typeface="Century Gothic"/>
                <a:cs typeface="Century Gothic"/>
              </a:rPr>
              <a:t>con </a:t>
            </a:r>
            <a:r>
              <a:rPr lang="it-IT" sz="2000" spc="-5" dirty="0" smtClean="0">
                <a:latin typeface="Century Gothic"/>
                <a:cs typeface="Century Gothic"/>
              </a:rPr>
              <a:t>lo  stare nella</a:t>
            </a:r>
            <a:r>
              <a:rPr lang="it-IT" sz="2000" spc="-20" dirty="0" smtClean="0">
                <a:latin typeface="Century Gothic"/>
                <a:cs typeface="Century Gothic"/>
              </a:rPr>
              <a:t> </a:t>
            </a:r>
            <a:r>
              <a:rPr lang="it-IT" sz="2000" spc="-5" dirty="0" smtClean="0">
                <a:latin typeface="Century Gothic"/>
                <a:cs typeface="Century Gothic"/>
              </a:rPr>
              <a:t>culla).</a:t>
            </a:r>
            <a:endParaRPr lang="it-IT" sz="2000" dirty="0" smtClean="0">
              <a:latin typeface="Century Gothic"/>
              <a:cs typeface="Century Gothic"/>
            </a:endParaRPr>
          </a:p>
          <a:p>
            <a:pPr marL="306070" indent="-294005" algn="just">
              <a:lnSpc>
                <a:spcPct val="100000"/>
              </a:lnSpc>
              <a:spcBef>
                <a:spcPts val="15"/>
              </a:spcBef>
              <a:buAutoNum type="arabicPeriod"/>
              <a:tabLst>
                <a:tab pos="306705" algn="l"/>
              </a:tabLst>
            </a:pPr>
            <a:r>
              <a:rPr lang="it-IT" sz="2000" b="1" spc="-5" dirty="0" smtClean="0">
                <a:solidFill>
                  <a:srgbClr val="FF0000"/>
                </a:solidFill>
                <a:latin typeface="Century Gothic"/>
                <a:cs typeface="Century Gothic"/>
              </a:rPr>
              <a:t>Eccessiva assunzione di cibo </a:t>
            </a:r>
            <a:r>
              <a:rPr lang="it-IT" sz="2000" dirty="0" smtClean="0">
                <a:latin typeface="Century Gothic"/>
                <a:cs typeface="Century Gothic"/>
              </a:rPr>
              <a:t>o </a:t>
            </a:r>
            <a:r>
              <a:rPr lang="it-IT" sz="2000" spc="-5" dirty="0" smtClean="0">
                <a:latin typeface="Century Gothic"/>
                <a:cs typeface="Century Gothic"/>
              </a:rPr>
              <a:t>di liquidi durante la</a:t>
            </a:r>
            <a:r>
              <a:rPr lang="it-IT" sz="2000" spc="75" dirty="0" smtClean="0">
                <a:latin typeface="Century Gothic"/>
                <a:cs typeface="Century Gothic"/>
              </a:rPr>
              <a:t> </a:t>
            </a:r>
            <a:r>
              <a:rPr lang="it-IT" sz="2000" spc="-5" dirty="0" smtClean="0">
                <a:latin typeface="Century Gothic"/>
                <a:cs typeface="Century Gothic"/>
              </a:rPr>
              <a:t>notte.</a:t>
            </a:r>
            <a:endParaRPr lang="it-IT" sz="2000" dirty="0" smtClean="0">
              <a:latin typeface="Century Gothic"/>
              <a:cs typeface="Century Gothic"/>
            </a:endParaRPr>
          </a:p>
          <a:p>
            <a:pPr marL="306070" indent="-294005" algn="just">
              <a:lnSpc>
                <a:spcPct val="100000"/>
              </a:lnSpc>
              <a:spcBef>
                <a:spcPts val="5"/>
              </a:spcBef>
              <a:tabLst>
                <a:tab pos="306705" algn="l"/>
              </a:tabLst>
            </a:pPr>
            <a:r>
              <a:rPr lang="it-IT" sz="20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3. Dormire</a:t>
            </a:r>
            <a:r>
              <a:rPr lang="it-IT" sz="2000" dirty="0" smtClean="0">
                <a:latin typeface="Century Gothic"/>
                <a:cs typeface="Century Gothic"/>
              </a:rPr>
              <a:t> nel letto dei</a:t>
            </a:r>
            <a:r>
              <a:rPr lang="it-IT" sz="2000" spc="-25" dirty="0" smtClean="0">
                <a:latin typeface="Century Gothic"/>
                <a:cs typeface="Century Gothic"/>
              </a:rPr>
              <a:t> </a:t>
            </a:r>
            <a:r>
              <a:rPr lang="it-IT" sz="2000" dirty="0" smtClean="0">
                <a:latin typeface="Century Gothic"/>
                <a:cs typeface="Century Gothic"/>
              </a:rPr>
              <a:t>genitori.</a:t>
            </a:r>
            <a:endParaRPr lang="it-IT" sz="2000" dirty="0" smtClean="0">
              <a:latin typeface="Century Gothic"/>
              <a:cs typeface="Century Gothic"/>
            </a:endParaRPr>
          </a:p>
          <a:p>
            <a:pPr marL="263525" marR="5080" indent="-250825" algn="just">
              <a:lnSpc>
                <a:spcPct val="100000"/>
              </a:lnSpc>
              <a:tabLst>
                <a:tab pos="375285" algn="l"/>
              </a:tabLst>
            </a:pPr>
            <a:r>
              <a:rPr lang="it-IT" sz="2000" b="1" spc="-5" dirty="0" smtClean="0">
                <a:solidFill>
                  <a:srgbClr val="FF0000"/>
                </a:solidFill>
                <a:latin typeface="Century Gothic"/>
                <a:cs typeface="Century Gothic"/>
              </a:rPr>
              <a:t>4. Incubi notturni </a:t>
            </a:r>
            <a:r>
              <a:rPr lang="it-IT" sz="2000" dirty="0" smtClean="0">
                <a:latin typeface="Century Gothic"/>
                <a:cs typeface="Century Gothic"/>
              </a:rPr>
              <a:t>che </a:t>
            </a:r>
            <a:r>
              <a:rPr lang="it-IT" sz="2000" spc="-5" dirty="0" smtClean="0">
                <a:latin typeface="Century Gothic"/>
                <a:cs typeface="Century Gothic"/>
              </a:rPr>
              <a:t>possono indurre nel bambino uno </a:t>
            </a:r>
            <a:r>
              <a:rPr lang="it-IT" sz="2000" spc="570" dirty="0" smtClean="0">
                <a:latin typeface="Century Gothic"/>
                <a:cs typeface="Century Gothic"/>
              </a:rPr>
              <a:t> </a:t>
            </a:r>
            <a:r>
              <a:rPr lang="it-IT" sz="2000" spc="-5" dirty="0" smtClean="0">
                <a:latin typeface="Century Gothic"/>
                <a:cs typeface="Century Gothic"/>
              </a:rPr>
              <a:t>stato d’ansia </a:t>
            </a:r>
            <a:r>
              <a:rPr lang="it-IT" sz="2000" dirty="0" smtClean="0">
                <a:latin typeface="Century Gothic"/>
                <a:cs typeface="Century Gothic"/>
              </a:rPr>
              <a:t>e </a:t>
            </a:r>
            <a:r>
              <a:rPr lang="it-IT" sz="2000" spc="-5" dirty="0" smtClean="0">
                <a:latin typeface="Century Gothic"/>
                <a:cs typeface="Century Gothic"/>
              </a:rPr>
              <a:t>di </a:t>
            </a:r>
            <a:r>
              <a:rPr lang="it-IT" sz="2000" dirty="0" smtClean="0">
                <a:latin typeface="Century Gothic"/>
                <a:cs typeface="Century Gothic"/>
              </a:rPr>
              <a:t>paura </a:t>
            </a:r>
            <a:r>
              <a:rPr lang="it-IT" sz="2000" spc="-5" dirty="0" smtClean="0">
                <a:latin typeface="Century Gothic"/>
                <a:cs typeface="Century Gothic"/>
              </a:rPr>
              <a:t>al momento di coricarsi per il  timore </a:t>
            </a:r>
            <a:r>
              <a:rPr lang="it-IT" sz="2000" dirty="0" smtClean="0">
                <a:latin typeface="Century Gothic"/>
                <a:cs typeface="Century Gothic"/>
              </a:rPr>
              <a:t>che </a:t>
            </a:r>
            <a:r>
              <a:rPr lang="it-IT" sz="2000" spc="-5" dirty="0" smtClean="0">
                <a:latin typeface="Century Gothic"/>
                <a:cs typeface="Century Gothic"/>
              </a:rPr>
              <a:t>si</a:t>
            </a:r>
            <a:r>
              <a:rPr lang="it-IT" sz="2000" spc="-30" dirty="0" smtClean="0">
                <a:latin typeface="Century Gothic"/>
                <a:cs typeface="Century Gothic"/>
              </a:rPr>
              <a:t> </a:t>
            </a:r>
            <a:r>
              <a:rPr lang="it-IT" sz="2000" spc="-5" dirty="0" smtClean="0">
                <a:latin typeface="Century Gothic"/>
                <a:cs typeface="Century Gothic"/>
              </a:rPr>
              <a:t>verifichino.</a:t>
            </a:r>
            <a:endParaRPr lang="it-IT" sz="2000" dirty="0">
              <a:latin typeface="Century Gothic"/>
              <a:cs typeface="Century Gothic"/>
            </a:endParaRPr>
          </a:p>
        </p:txBody>
      </p:sp>
      <p:pic>
        <p:nvPicPr>
          <p:cNvPr id="12290" name="Picture 2" descr="C:\Users\Master\Desktop\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3700" y="2400300"/>
            <a:ext cx="4927288" cy="2590800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7500" y="212095"/>
            <a:ext cx="10058400" cy="62901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5"/>
              </a:spcBef>
            </a:pPr>
            <a:r>
              <a:rPr sz="4000" b="1" dirty="0">
                <a:solidFill>
                  <a:srgbClr val="FF0000"/>
                </a:solidFill>
              </a:rPr>
              <a:t>Il </a:t>
            </a:r>
            <a:r>
              <a:rPr sz="4000" b="1" dirty="0" err="1">
                <a:solidFill>
                  <a:srgbClr val="FF0000"/>
                </a:solidFill>
              </a:rPr>
              <a:t>disagio</a:t>
            </a:r>
            <a:r>
              <a:rPr sz="4000" b="1" dirty="0">
                <a:solidFill>
                  <a:srgbClr val="FF0000"/>
                </a:solidFill>
              </a:rPr>
              <a:t> </a:t>
            </a:r>
            <a:r>
              <a:rPr sz="4000" b="1" dirty="0" smtClean="0">
                <a:solidFill>
                  <a:srgbClr val="FF0000"/>
                </a:solidFill>
              </a:rPr>
              <a:t>infantile</a:t>
            </a:r>
            <a:endParaRPr sz="4000" b="1" dirty="0">
              <a:solidFill>
                <a:srgbClr val="FF0000"/>
              </a:solidFill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BD2CC-163F-4ACF-9103-8C0FCCDF7321}" type="datetime1">
              <a:rPr lang="en-US" smtClean="0"/>
              <a:pPr/>
              <a:t>4/26/2020</a:t>
            </a:fld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14</a:t>
            </a:fld>
            <a:endParaRPr lang="it-IT"/>
          </a:p>
        </p:txBody>
      </p:sp>
      <p:sp>
        <p:nvSpPr>
          <p:cNvPr id="22" name="CasellaDiTesto 21"/>
          <p:cNvSpPr txBox="1"/>
          <p:nvPr/>
        </p:nvSpPr>
        <p:spPr>
          <a:xfrm>
            <a:off x="317500" y="800100"/>
            <a:ext cx="1005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  <a:latin typeface="Century Gothic"/>
                <a:cs typeface="Century Gothic"/>
              </a:rPr>
              <a:t>Dai 4 anni in poi i disturbi del sonno sono meno frequenti</a:t>
            </a:r>
            <a:endParaRPr lang="it-IT" sz="2400" b="1" dirty="0">
              <a:solidFill>
                <a:srgbClr val="0070C0"/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317500" y="1714500"/>
            <a:ext cx="5867400" cy="3835409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12700" marR="5080" algn="ctr">
              <a:lnSpc>
                <a:spcPct val="101299"/>
              </a:lnSpc>
              <a:spcBef>
                <a:spcPts val="95"/>
              </a:spcBef>
              <a:tabLst>
                <a:tab pos="676910" algn="l"/>
                <a:tab pos="1030605" algn="l"/>
                <a:tab pos="1833245" algn="l"/>
                <a:tab pos="2261870" algn="l"/>
                <a:tab pos="2901315" algn="l"/>
                <a:tab pos="3152140" algn="l"/>
                <a:tab pos="4331335" algn="l"/>
                <a:tab pos="4968240" algn="l"/>
                <a:tab pos="6007100" algn="l"/>
                <a:tab pos="6868159" algn="l"/>
              </a:tabLst>
            </a:pPr>
            <a:r>
              <a:rPr lang="it-IT" sz="2000" b="1" spc="15" dirty="0" smtClean="0">
                <a:solidFill>
                  <a:srgbClr val="FF0000"/>
                </a:solidFill>
                <a:latin typeface="Century Gothic"/>
                <a:cs typeface="Century Gothic"/>
              </a:rPr>
              <a:t>Possono</a:t>
            </a:r>
            <a:r>
              <a:rPr lang="it-IT" sz="2000" b="1" spc="-25" dirty="0" smtClean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lang="it-IT" sz="2000" b="1" spc="10" dirty="0" smtClean="0">
                <a:solidFill>
                  <a:srgbClr val="FF0000"/>
                </a:solidFill>
                <a:latin typeface="Century Gothic"/>
                <a:cs typeface="Century Gothic"/>
              </a:rPr>
              <a:t>verificarsi:</a:t>
            </a:r>
            <a:endParaRPr lang="it-IT" sz="2000" b="1" dirty="0">
              <a:solidFill>
                <a:srgbClr val="FF0000"/>
              </a:solidFill>
              <a:latin typeface="Century Gothic"/>
              <a:cs typeface="Century Gothic"/>
            </a:endParaRPr>
          </a:p>
          <a:p>
            <a:pPr marL="263525" marR="5080" indent="-250825">
              <a:lnSpc>
                <a:spcPct val="101299"/>
              </a:lnSpc>
              <a:spcBef>
                <a:spcPts val="95"/>
              </a:spcBef>
              <a:tabLst>
                <a:tab pos="676910" algn="l"/>
                <a:tab pos="1030605" algn="l"/>
                <a:tab pos="1833245" algn="l"/>
                <a:tab pos="2261870" algn="l"/>
                <a:tab pos="2901315" algn="l"/>
                <a:tab pos="3152140" algn="l"/>
                <a:tab pos="4331335" algn="l"/>
                <a:tab pos="4968240" algn="l"/>
                <a:tab pos="6007100" algn="l"/>
                <a:tab pos="6868159" algn="l"/>
              </a:tabLst>
            </a:pPr>
            <a:r>
              <a:rPr lang="it-IT" sz="2000" b="1" spc="15" dirty="0" smtClean="0">
                <a:solidFill>
                  <a:srgbClr val="FF0000"/>
                </a:solidFill>
                <a:latin typeface="Century Gothic"/>
                <a:cs typeface="Century Gothic"/>
              </a:rPr>
              <a:t>Perché</a:t>
            </a:r>
            <a:r>
              <a:rPr lang="it-IT" sz="2000" spc="15" dirty="0" smtClean="0">
                <a:latin typeface="Century Gothic"/>
                <a:cs typeface="Century Gothic"/>
              </a:rPr>
              <a:t> non</a:t>
            </a:r>
            <a:r>
              <a:rPr lang="it-IT" sz="2000" spc="15" dirty="0">
                <a:latin typeface="Century Gothic"/>
                <a:cs typeface="Century Gothic"/>
              </a:rPr>
              <a:t> </a:t>
            </a:r>
            <a:r>
              <a:rPr lang="it-IT" sz="2000" spc="5" dirty="0" smtClean="0">
                <a:latin typeface="Century Gothic"/>
                <a:cs typeface="Century Gothic"/>
              </a:rPr>
              <a:t>si </a:t>
            </a:r>
            <a:r>
              <a:rPr lang="it-IT" sz="2000" spc="15" dirty="0" smtClean="0">
                <a:latin typeface="Century Gothic"/>
                <a:cs typeface="Century Gothic"/>
              </a:rPr>
              <a:t>è </a:t>
            </a:r>
            <a:r>
              <a:rPr lang="it-IT" sz="2000" spc="10" dirty="0" smtClean="0">
                <a:latin typeface="Century Gothic"/>
                <a:cs typeface="Century Gothic"/>
              </a:rPr>
              <a:t>stabilito </a:t>
            </a:r>
            <a:r>
              <a:rPr lang="it-IT" sz="2000" spc="15" dirty="0" smtClean="0">
                <a:latin typeface="Century Gothic"/>
                <a:cs typeface="Century Gothic"/>
              </a:rPr>
              <a:t>un </a:t>
            </a:r>
            <a:r>
              <a:rPr lang="it-IT" sz="2000" spc="10" dirty="0" smtClean="0">
                <a:latin typeface="Century Gothic"/>
                <a:cs typeface="Century Gothic"/>
              </a:rPr>
              <a:t>limite preciso circa l’orario in cui il bambino deve coricarsi non stabilendo così un rituale favorevole alla preparazione del sonno </a:t>
            </a:r>
            <a:r>
              <a:rPr lang="it-IT" sz="2000" spc="15" dirty="0" smtClean="0">
                <a:latin typeface="Century Gothic"/>
                <a:cs typeface="Century Gothic"/>
              </a:rPr>
              <a:t>preparazione del</a:t>
            </a:r>
            <a:r>
              <a:rPr lang="it-IT" sz="2000" spc="-5" dirty="0" smtClean="0">
                <a:latin typeface="Century Gothic"/>
                <a:cs typeface="Century Gothic"/>
              </a:rPr>
              <a:t> </a:t>
            </a:r>
            <a:r>
              <a:rPr lang="it-IT" sz="2000" spc="15" dirty="0" smtClean="0">
                <a:latin typeface="Century Gothic"/>
                <a:cs typeface="Century Gothic"/>
              </a:rPr>
              <a:t>sonno,</a:t>
            </a:r>
            <a:endParaRPr lang="it-IT" sz="2000" dirty="0" smtClean="0">
              <a:latin typeface="Century Gothic"/>
              <a:cs typeface="Century Gothic"/>
            </a:endParaRPr>
          </a:p>
          <a:p>
            <a:pPr marL="313690" marR="5080" indent="-300990">
              <a:lnSpc>
                <a:spcPct val="101299"/>
              </a:lnSpc>
              <a:buClr>
                <a:srgbClr val="F5A408"/>
              </a:buClr>
              <a:buSzPct val="80000"/>
              <a:tabLst>
                <a:tab pos="313690" algn="l"/>
              </a:tabLst>
            </a:pPr>
            <a:r>
              <a:rPr lang="it-IT" sz="2000" b="1" spc="10" dirty="0" smtClean="0">
                <a:solidFill>
                  <a:srgbClr val="FF0000"/>
                </a:solidFill>
                <a:latin typeface="Century Gothic"/>
                <a:cs typeface="Century Gothic"/>
              </a:rPr>
              <a:t>per </a:t>
            </a:r>
            <a:r>
              <a:rPr lang="it-IT" sz="2000" b="1" spc="15" dirty="0" smtClean="0">
                <a:solidFill>
                  <a:srgbClr val="FF0000"/>
                </a:solidFill>
                <a:latin typeface="Century Gothic"/>
                <a:cs typeface="Century Gothic"/>
              </a:rPr>
              <a:t>la comparsa </a:t>
            </a:r>
            <a:r>
              <a:rPr lang="it-IT" sz="2000" spc="10" dirty="0" smtClean="0">
                <a:latin typeface="Century Gothic"/>
                <a:cs typeface="Century Gothic"/>
              </a:rPr>
              <a:t>della </a:t>
            </a:r>
            <a:r>
              <a:rPr lang="it-IT" sz="2000" spc="15" dirty="0" smtClean="0">
                <a:latin typeface="Century Gothic"/>
                <a:cs typeface="Century Gothic"/>
              </a:rPr>
              <a:t>paura </a:t>
            </a:r>
            <a:r>
              <a:rPr lang="it-IT" sz="2000" spc="10" dirty="0" smtClean="0">
                <a:latin typeface="Century Gothic"/>
                <a:cs typeface="Century Gothic"/>
              </a:rPr>
              <a:t>del </a:t>
            </a:r>
            <a:r>
              <a:rPr lang="it-IT" sz="2000" spc="15" dirty="0" smtClean="0">
                <a:latin typeface="Century Gothic"/>
                <a:cs typeface="Century Gothic"/>
              </a:rPr>
              <a:t>buio o </a:t>
            </a:r>
            <a:r>
              <a:rPr lang="it-IT" sz="2000" spc="10" dirty="0" smtClean="0">
                <a:latin typeface="Century Gothic"/>
                <a:cs typeface="Century Gothic"/>
              </a:rPr>
              <a:t>della </a:t>
            </a:r>
            <a:r>
              <a:rPr lang="it-IT" sz="2000" spc="640" dirty="0" smtClean="0">
                <a:latin typeface="Century Gothic"/>
                <a:cs typeface="Century Gothic"/>
              </a:rPr>
              <a:t> </a:t>
            </a:r>
            <a:r>
              <a:rPr lang="it-IT" sz="2000" spc="10" dirty="0" smtClean="0">
                <a:latin typeface="Century Gothic"/>
                <a:cs typeface="Century Gothic"/>
              </a:rPr>
              <a:t>solitudine,</a:t>
            </a:r>
            <a:endParaRPr lang="it-IT" sz="2000" dirty="0" smtClean="0">
              <a:latin typeface="Century Gothic"/>
              <a:cs typeface="Century Gothic"/>
            </a:endParaRPr>
          </a:p>
          <a:p>
            <a:pPr marL="313690" marR="5080" indent="-300990">
              <a:lnSpc>
                <a:spcPct val="101200"/>
              </a:lnSpc>
              <a:spcBef>
                <a:spcPts val="5"/>
              </a:spcBef>
              <a:buClr>
                <a:srgbClr val="F5A408"/>
              </a:buClr>
              <a:buSzPct val="80000"/>
              <a:tabLst>
                <a:tab pos="313690" algn="l"/>
              </a:tabLst>
            </a:pPr>
            <a:r>
              <a:rPr lang="it-IT" sz="2000" b="1" spc="15" dirty="0" smtClean="0">
                <a:solidFill>
                  <a:srgbClr val="FF0000"/>
                </a:solidFill>
                <a:latin typeface="Century Gothic"/>
                <a:cs typeface="Century Gothic"/>
              </a:rPr>
              <a:t>per </a:t>
            </a:r>
            <a:r>
              <a:rPr lang="it-IT" sz="2000" b="1" spc="10" dirty="0" smtClean="0">
                <a:solidFill>
                  <a:srgbClr val="FF0000"/>
                </a:solidFill>
                <a:latin typeface="Century Gothic"/>
                <a:cs typeface="Century Gothic"/>
              </a:rPr>
              <a:t>fattori psico-fisiologici </a:t>
            </a:r>
            <a:r>
              <a:rPr lang="it-IT" sz="2000" spc="10" dirty="0" smtClean="0">
                <a:latin typeface="Century Gothic"/>
                <a:cs typeface="Century Gothic"/>
              </a:rPr>
              <a:t>legati all’organizzazione  della giornata, alla molteplicità di stimoli </a:t>
            </a:r>
            <a:r>
              <a:rPr lang="it-IT" sz="2000" spc="15" dirty="0" smtClean="0">
                <a:latin typeface="Century Gothic"/>
                <a:cs typeface="Century Gothic"/>
              </a:rPr>
              <a:t>che </a:t>
            </a:r>
            <a:r>
              <a:rPr lang="it-IT" sz="2000" spc="5" dirty="0" smtClean="0">
                <a:latin typeface="Century Gothic"/>
                <a:cs typeface="Century Gothic"/>
              </a:rPr>
              <a:t>si  </a:t>
            </a:r>
            <a:r>
              <a:rPr lang="it-IT" sz="2000" spc="15" dirty="0" smtClean="0">
                <a:latin typeface="Century Gothic"/>
                <a:cs typeface="Century Gothic"/>
              </a:rPr>
              <a:t>trovano </a:t>
            </a:r>
            <a:r>
              <a:rPr lang="it-IT" sz="2000" spc="10" dirty="0" smtClean="0">
                <a:latin typeface="Century Gothic"/>
                <a:cs typeface="Century Gothic"/>
              </a:rPr>
              <a:t>intorno </a:t>
            </a:r>
            <a:r>
              <a:rPr lang="it-IT" sz="2000" spc="15" dirty="0" smtClean="0">
                <a:latin typeface="Century Gothic"/>
                <a:cs typeface="Century Gothic"/>
              </a:rPr>
              <a:t>e </a:t>
            </a:r>
            <a:r>
              <a:rPr lang="it-IT" sz="2000" spc="10" dirty="0" smtClean="0">
                <a:latin typeface="Century Gothic"/>
                <a:cs typeface="Century Gothic"/>
              </a:rPr>
              <a:t>alla routine </a:t>
            </a:r>
            <a:r>
              <a:rPr lang="it-IT" sz="2000" spc="15" dirty="0" smtClean="0">
                <a:latin typeface="Century Gothic"/>
                <a:cs typeface="Century Gothic"/>
              </a:rPr>
              <a:t>data </a:t>
            </a:r>
            <a:r>
              <a:rPr lang="it-IT" sz="2000" spc="10" dirty="0" smtClean="0">
                <a:latin typeface="Century Gothic"/>
                <a:cs typeface="Century Gothic"/>
              </a:rPr>
              <a:t>dai</a:t>
            </a:r>
            <a:r>
              <a:rPr lang="it-IT" sz="2000" spc="-50" dirty="0" smtClean="0">
                <a:latin typeface="Century Gothic"/>
                <a:cs typeface="Century Gothic"/>
              </a:rPr>
              <a:t> </a:t>
            </a:r>
            <a:r>
              <a:rPr lang="it-IT" sz="2000" spc="10" dirty="0" smtClean="0">
                <a:latin typeface="Century Gothic"/>
                <a:cs typeface="Century Gothic"/>
              </a:rPr>
              <a:t>genitori.</a:t>
            </a:r>
            <a:endParaRPr lang="it-IT" sz="2000" dirty="0">
              <a:latin typeface="Century Gothic"/>
              <a:cs typeface="Century Gothic"/>
            </a:endParaRPr>
          </a:p>
        </p:txBody>
      </p:sp>
      <p:pic>
        <p:nvPicPr>
          <p:cNvPr id="13314" name="Picture 2" descr="C:\Users\Master\Desktop\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37300" y="2476500"/>
            <a:ext cx="4112986" cy="2303272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7500" y="212095"/>
            <a:ext cx="10058400" cy="62901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5"/>
              </a:spcBef>
            </a:pPr>
            <a:r>
              <a:rPr sz="4000" b="1" dirty="0">
                <a:solidFill>
                  <a:srgbClr val="FF0000"/>
                </a:solidFill>
              </a:rPr>
              <a:t>Il </a:t>
            </a:r>
            <a:r>
              <a:rPr sz="4000" b="1" dirty="0" err="1">
                <a:solidFill>
                  <a:srgbClr val="FF0000"/>
                </a:solidFill>
              </a:rPr>
              <a:t>disagio</a:t>
            </a:r>
            <a:r>
              <a:rPr sz="4000" b="1" dirty="0">
                <a:solidFill>
                  <a:srgbClr val="FF0000"/>
                </a:solidFill>
              </a:rPr>
              <a:t> </a:t>
            </a:r>
            <a:r>
              <a:rPr sz="4000" b="1" dirty="0" smtClean="0">
                <a:solidFill>
                  <a:srgbClr val="FF0000"/>
                </a:solidFill>
              </a:rPr>
              <a:t>infantile</a:t>
            </a:r>
            <a:endParaRPr sz="4000" b="1" dirty="0">
              <a:solidFill>
                <a:srgbClr val="FF0000"/>
              </a:solidFill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BD2CC-163F-4ACF-9103-8C0FCCDF7321}" type="datetime1">
              <a:rPr lang="en-US" smtClean="0"/>
              <a:pPr/>
              <a:t>4/26/2020</a:t>
            </a:fld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15</a:t>
            </a:fld>
            <a:endParaRPr lang="it-IT"/>
          </a:p>
        </p:txBody>
      </p:sp>
      <p:sp>
        <p:nvSpPr>
          <p:cNvPr id="22" name="CasellaDiTesto 21"/>
          <p:cNvSpPr txBox="1"/>
          <p:nvPr/>
        </p:nvSpPr>
        <p:spPr>
          <a:xfrm>
            <a:off x="317500" y="800100"/>
            <a:ext cx="1005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spc="-5" dirty="0" smtClean="0">
                <a:solidFill>
                  <a:srgbClr val="0070C0"/>
                </a:solidFill>
                <a:latin typeface="Century Gothic"/>
                <a:cs typeface="Century Gothic"/>
              </a:rPr>
              <a:t>Il disturbo del </a:t>
            </a:r>
            <a:r>
              <a:rPr lang="it-IT" sz="2400" b="1" dirty="0" smtClean="0">
                <a:solidFill>
                  <a:srgbClr val="0070C0"/>
                </a:solidFill>
                <a:latin typeface="Century Gothic"/>
                <a:cs typeface="Century Gothic"/>
              </a:rPr>
              <a:t>sonno può </a:t>
            </a:r>
            <a:r>
              <a:rPr lang="it-IT" sz="2400" b="1" spc="-5" dirty="0" smtClean="0">
                <a:solidFill>
                  <a:srgbClr val="0070C0"/>
                </a:solidFill>
                <a:latin typeface="Century Gothic"/>
                <a:cs typeface="Century Gothic"/>
              </a:rPr>
              <a:t>avere conseguenze importanti</a:t>
            </a:r>
            <a:endParaRPr lang="it-IT" sz="2400" b="1" dirty="0">
              <a:solidFill>
                <a:srgbClr val="0070C0"/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4508500" y="1638300"/>
            <a:ext cx="5867400" cy="3908762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5"/>
              </a:spcBef>
            </a:pPr>
            <a:r>
              <a:rPr lang="it-IT" sz="2800" b="1" spc="-5" dirty="0" smtClean="0">
                <a:solidFill>
                  <a:srgbClr val="0070C0"/>
                </a:solidFill>
                <a:latin typeface="Century Gothic"/>
                <a:cs typeface="Century Gothic"/>
              </a:rPr>
              <a:t>Si  possono</a:t>
            </a:r>
            <a:r>
              <a:rPr lang="it-IT" sz="2800" b="1" dirty="0" smtClean="0">
                <a:solidFill>
                  <a:srgbClr val="0070C0"/>
                </a:solidFill>
                <a:latin typeface="Century Gothic"/>
                <a:cs typeface="Century Gothic"/>
              </a:rPr>
              <a:t> </a:t>
            </a:r>
            <a:r>
              <a:rPr lang="it-IT" sz="2800" b="1" spc="-5" dirty="0" smtClean="0">
                <a:solidFill>
                  <a:srgbClr val="0070C0"/>
                </a:solidFill>
                <a:latin typeface="Century Gothic"/>
                <a:cs typeface="Century Gothic"/>
              </a:rPr>
              <a:t>instaurare:</a:t>
            </a:r>
            <a:endParaRPr lang="it-IT" sz="2800" b="1" dirty="0" smtClean="0">
              <a:solidFill>
                <a:srgbClr val="0070C0"/>
              </a:solidFill>
              <a:latin typeface="Century Gothic"/>
              <a:cs typeface="Century Gothic"/>
            </a:endParaRPr>
          </a:p>
          <a:p>
            <a:pPr marL="313690" indent="-300990">
              <a:lnSpc>
                <a:spcPct val="100000"/>
              </a:lnSpc>
              <a:spcBef>
                <a:spcPts val="10"/>
              </a:spcBef>
              <a:buSzPct val="78571"/>
              <a:buFont typeface="Arial"/>
              <a:buChar char="•"/>
              <a:tabLst>
                <a:tab pos="313055" algn="l"/>
                <a:tab pos="313690" algn="l"/>
              </a:tabLst>
            </a:pPr>
            <a:r>
              <a:rPr lang="it-IT" sz="2000" b="1" spc="-5" dirty="0" smtClean="0">
                <a:solidFill>
                  <a:srgbClr val="FF0000"/>
                </a:solidFill>
                <a:latin typeface="Century Gothic"/>
                <a:cs typeface="Century Gothic"/>
              </a:rPr>
              <a:t>disturbi</a:t>
            </a:r>
            <a:r>
              <a:rPr lang="it-IT" sz="2000" spc="-5" dirty="0" smtClean="0">
                <a:latin typeface="Century Gothic"/>
                <a:cs typeface="Century Gothic"/>
              </a:rPr>
              <a:t> del comportamento </a:t>
            </a:r>
            <a:r>
              <a:rPr lang="it-IT" sz="2000" spc="-5" dirty="0" smtClean="0">
                <a:latin typeface="Century Gothic"/>
                <a:cs typeface="Century Gothic"/>
              </a:rPr>
              <a:t>diurno,</a:t>
            </a:r>
            <a:endParaRPr lang="it-IT" sz="2000" dirty="0" smtClean="0">
              <a:latin typeface="Century Gothic"/>
              <a:cs typeface="Century Gothic"/>
            </a:endParaRPr>
          </a:p>
          <a:p>
            <a:pPr marL="313690" indent="-300990">
              <a:lnSpc>
                <a:spcPct val="100000"/>
              </a:lnSpc>
              <a:spcBef>
                <a:spcPts val="5"/>
              </a:spcBef>
              <a:buSzPct val="78571"/>
              <a:buFont typeface="Arial"/>
              <a:buChar char="•"/>
              <a:tabLst>
                <a:tab pos="313055" algn="l"/>
                <a:tab pos="313690" algn="l"/>
              </a:tabLst>
            </a:pPr>
            <a:r>
              <a:rPr lang="it-IT" sz="2000" b="1" spc="-5" dirty="0" smtClean="0">
                <a:solidFill>
                  <a:srgbClr val="FF0000"/>
                </a:solidFill>
                <a:latin typeface="Century Gothic"/>
                <a:cs typeface="Century Gothic"/>
              </a:rPr>
              <a:t>disturbi</a:t>
            </a:r>
            <a:r>
              <a:rPr lang="it-IT" sz="2000" spc="-10" dirty="0" smtClean="0">
                <a:latin typeface="Century Gothic"/>
                <a:cs typeface="Century Gothic"/>
              </a:rPr>
              <a:t> </a:t>
            </a:r>
            <a:r>
              <a:rPr lang="it-IT" sz="2000" spc="-5" dirty="0" smtClean="0">
                <a:latin typeface="Century Gothic"/>
                <a:cs typeface="Century Gothic"/>
              </a:rPr>
              <a:t>dell’umore,</a:t>
            </a:r>
            <a:endParaRPr lang="it-IT" sz="2000" dirty="0" smtClean="0">
              <a:latin typeface="Century Gothic"/>
              <a:cs typeface="Century Gothic"/>
            </a:endParaRPr>
          </a:p>
          <a:p>
            <a:pPr marL="313690" indent="-300990">
              <a:lnSpc>
                <a:spcPct val="100000"/>
              </a:lnSpc>
              <a:spcBef>
                <a:spcPts val="10"/>
              </a:spcBef>
              <a:buSzPct val="78571"/>
              <a:buFont typeface="Arial"/>
              <a:buChar char="•"/>
              <a:tabLst>
                <a:tab pos="313055" algn="l"/>
                <a:tab pos="313690" algn="l"/>
              </a:tabLst>
            </a:pPr>
            <a:r>
              <a:rPr lang="it-IT" sz="2000" b="1" spc="-5" dirty="0" smtClean="0">
                <a:solidFill>
                  <a:srgbClr val="FF0000"/>
                </a:solidFill>
                <a:latin typeface="Century Gothic"/>
                <a:cs typeface="Century Gothic"/>
              </a:rPr>
              <a:t>facile </a:t>
            </a:r>
            <a:r>
              <a:rPr lang="it-IT" sz="2000" b="1" spc="-5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stancabilità</a:t>
            </a:r>
            <a:r>
              <a:rPr lang="it-IT" sz="2000" b="1" spc="-5" dirty="0" smtClean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lang="it-IT" sz="2000" spc="-5" dirty="0" smtClean="0">
                <a:latin typeface="Century Gothic"/>
                <a:cs typeface="Century Gothic"/>
              </a:rPr>
              <a:t>diurna </a:t>
            </a:r>
            <a:r>
              <a:rPr lang="it-IT" sz="2000" dirty="0" smtClean="0">
                <a:latin typeface="Century Gothic"/>
                <a:cs typeface="Century Gothic"/>
              </a:rPr>
              <a:t>e </a:t>
            </a:r>
            <a:r>
              <a:rPr lang="it-IT" sz="2000" spc="-5" dirty="0" smtClean="0">
                <a:latin typeface="Century Gothic"/>
                <a:cs typeface="Century Gothic"/>
              </a:rPr>
              <a:t>deficit di</a:t>
            </a:r>
            <a:r>
              <a:rPr lang="it-IT" sz="2000" spc="-25" dirty="0" smtClean="0">
                <a:latin typeface="Century Gothic"/>
                <a:cs typeface="Century Gothic"/>
              </a:rPr>
              <a:t> </a:t>
            </a:r>
            <a:r>
              <a:rPr lang="it-IT" sz="2000" spc="-5" dirty="0" smtClean="0">
                <a:latin typeface="Century Gothic"/>
                <a:cs typeface="Century Gothic"/>
              </a:rPr>
              <a:t>concentrazione,</a:t>
            </a:r>
            <a:endParaRPr lang="it-IT" sz="2000" dirty="0" smtClean="0">
              <a:latin typeface="Century Gothic"/>
              <a:cs typeface="Century Gothic"/>
            </a:endParaRPr>
          </a:p>
          <a:p>
            <a:pPr marL="313690" indent="-300990">
              <a:lnSpc>
                <a:spcPct val="100000"/>
              </a:lnSpc>
              <a:spcBef>
                <a:spcPts val="5"/>
              </a:spcBef>
              <a:buSzPct val="78571"/>
              <a:buFont typeface="Arial"/>
              <a:buChar char="•"/>
              <a:tabLst>
                <a:tab pos="313055" algn="l"/>
                <a:tab pos="313690" algn="l"/>
              </a:tabLst>
            </a:pPr>
            <a:r>
              <a:rPr lang="it-IT" sz="2000" b="1" spc="-5" dirty="0" smtClean="0">
                <a:solidFill>
                  <a:srgbClr val="FF0000"/>
                </a:solidFill>
                <a:latin typeface="Century Gothic"/>
                <a:cs typeface="Century Gothic"/>
              </a:rPr>
              <a:t>disturbi</a:t>
            </a:r>
            <a:r>
              <a:rPr lang="it-IT" sz="2000" spc="-5" dirty="0" smtClean="0">
                <a:latin typeface="Century Gothic"/>
                <a:cs typeface="Century Gothic"/>
              </a:rPr>
              <a:t> della memoria </a:t>
            </a:r>
            <a:r>
              <a:rPr lang="it-IT" sz="2000" dirty="0" smtClean="0">
                <a:latin typeface="Century Gothic"/>
                <a:cs typeface="Century Gothic"/>
              </a:rPr>
              <a:t>e </a:t>
            </a:r>
            <a:r>
              <a:rPr lang="it-IT" sz="2000" spc="-5" dirty="0" smtClean="0">
                <a:latin typeface="Century Gothic"/>
                <a:cs typeface="Century Gothic"/>
              </a:rPr>
              <a:t>dell’apprendimento,</a:t>
            </a:r>
            <a:endParaRPr lang="it-IT" sz="2000" dirty="0" smtClean="0">
              <a:latin typeface="Century Gothic"/>
              <a:cs typeface="Century Gothic"/>
            </a:endParaRPr>
          </a:p>
          <a:p>
            <a:pPr marL="313690" marR="5715" indent="-300990">
              <a:lnSpc>
                <a:spcPct val="100000"/>
              </a:lnSpc>
              <a:spcBef>
                <a:spcPts val="5"/>
              </a:spcBef>
              <a:buSzPct val="78571"/>
              <a:buFont typeface="Arial"/>
              <a:buChar char="•"/>
              <a:tabLst>
                <a:tab pos="313055" algn="l"/>
                <a:tab pos="313690" algn="l"/>
                <a:tab pos="1361440" algn="l"/>
                <a:tab pos="1834514" algn="l"/>
                <a:tab pos="3100705" algn="l"/>
                <a:tab pos="3520440" algn="l"/>
                <a:tab pos="4561840" algn="l"/>
                <a:tab pos="5443855" algn="l"/>
                <a:tab pos="6536055" algn="l"/>
              </a:tabLst>
            </a:pPr>
            <a:r>
              <a:rPr lang="it-IT" sz="2000" b="1" spc="-5" dirty="0" smtClean="0">
                <a:solidFill>
                  <a:srgbClr val="FF0000"/>
                </a:solidFill>
                <a:latin typeface="Century Gothic"/>
                <a:cs typeface="Century Gothic"/>
              </a:rPr>
              <a:t>defici</a:t>
            </a:r>
            <a:r>
              <a:rPr lang="it-IT" sz="20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t</a:t>
            </a:r>
            <a:r>
              <a:rPr lang="it-IT" sz="2000" dirty="0" smtClean="0">
                <a:latin typeface="Century Gothic"/>
                <a:cs typeface="Century Gothic"/>
              </a:rPr>
              <a:t>	</a:t>
            </a:r>
            <a:r>
              <a:rPr lang="it-IT" sz="2000" b="1" spc="-5" dirty="0" smtClean="0">
                <a:solidFill>
                  <a:srgbClr val="FF0000"/>
                </a:solidFill>
                <a:latin typeface="Century Gothic"/>
                <a:cs typeface="Century Gothic"/>
              </a:rPr>
              <a:t>d</a:t>
            </a:r>
            <a:r>
              <a:rPr lang="it-IT" sz="20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i	</a:t>
            </a:r>
            <a:r>
              <a:rPr lang="it-IT" sz="2000" b="1" spc="-5" dirty="0" smtClean="0">
                <a:solidFill>
                  <a:srgbClr val="FF0000"/>
                </a:solidFill>
                <a:latin typeface="Century Gothic"/>
                <a:cs typeface="Century Gothic"/>
              </a:rPr>
              <a:t>crescit</a:t>
            </a:r>
            <a:r>
              <a:rPr lang="it-IT" sz="20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a</a:t>
            </a:r>
            <a:r>
              <a:rPr lang="it-IT" sz="2000" dirty="0" smtClean="0">
                <a:latin typeface="Century Gothic"/>
                <a:cs typeface="Century Gothic"/>
              </a:rPr>
              <a:t>	a	</a:t>
            </a:r>
            <a:r>
              <a:rPr lang="it-IT" sz="2000" spc="-5" dirty="0" smtClean="0">
                <a:latin typeface="Century Gothic"/>
                <a:cs typeface="Century Gothic"/>
              </a:rPr>
              <a:t>caus</a:t>
            </a:r>
            <a:r>
              <a:rPr lang="it-IT" sz="2000" dirty="0" smtClean="0">
                <a:latin typeface="Century Gothic"/>
                <a:cs typeface="Century Gothic"/>
              </a:rPr>
              <a:t>a	</a:t>
            </a:r>
            <a:r>
              <a:rPr lang="it-IT" sz="2000" spc="-5" dirty="0" smtClean="0">
                <a:latin typeface="Century Gothic"/>
                <a:cs typeface="Century Gothic"/>
              </a:rPr>
              <a:t>dell</a:t>
            </a:r>
            <a:r>
              <a:rPr lang="it-IT" sz="2000" dirty="0" smtClean="0">
                <a:latin typeface="Century Gothic"/>
                <a:cs typeface="Century Gothic"/>
              </a:rPr>
              <a:t>a </a:t>
            </a:r>
            <a:r>
              <a:rPr lang="it-IT" sz="2000" spc="-5" dirty="0" smtClean="0">
                <a:latin typeface="Century Gothic"/>
                <a:cs typeface="Century Gothic"/>
              </a:rPr>
              <a:t>ridott</a:t>
            </a:r>
            <a:r>
              <a:rPr lang="it-IT" sz="2000" dirty="0" smtClean="0">
                <a:latin typeface="Century Gothic"/>
                <a:cs typeface="Century Gothic"/>
              </a:rPr>
              <a:t>a	</a:t>
            </a:r>
            <a:r>
              <a:rPr lang="it-IT" sz="2000" spc="-5" dirty="0" smtClean="0">
                <a:latin typeface="Century Gothic"/>
                <a:cs typeface="Century Gothic"/>
              </a:rPr>
              <a:t>riduzione dell’ormone della</a:t>
            </a:r>
            <a:r>
              <a:rPr lang="it-IT" sz="2000" spc="-15" dirty="0" smtClean="0">
                <a:latin typeface="Century Gothic"/>
                <a:cs typeface="Century Gothic"/>
              </a:rPr>
              <a:t> </a:t>
            </a:r>
            <a:r>
              <a:rPr lang="it-IT" sz="2000" spc="-5" dirty="0" smtClean="0">
                <a:latin typeface="Century Gothic"/>
                <a:cs typeface="Century Gothic"/>
              </a:rPr>
              <a:t>crescita,</a:t>
            </a:r>
            <a:endParaRPr lang="it-IT" sz="2000" dirty="0" smtClean="0">
              <a:latin typeface="Century Gothic"/>
              <a:cs typeface="Century Gothic"/>
            </a:endParaRPr>
          </a:p>
          <a:p>
            <a:pPr marL="313690" marR="7620" indent="-300990">
              <a:lnSpc>
                <a:spcPct val="100000"/>
              </a:lnSpc>
              <a:spcBef>
                <a:spcPts val="5"/>
              </a:spcBef>
              <a:buSzPct val="78571"/>
              <a:buFont typeface="Arial"/>
              <a:buChar char="•"/>
              <a:tabLst>
                <a:tab pos="313055" algn="l"/>
                <a:tab pos="313690" algn="l"/>
              </a:tabLst>
            </a:pPr>
            <a:r>
              <a:rPr lang="it-IT" sz="2000" b="1" spc="-5" dirty="0" smtClean="0">
                <a:solidFill>
                  <a:srgbClr val="FF0000"/>
                </a:solidFill>
                <a:latin typeface="Century Gothic"/>
                <a:cs typeface="Century Gothic"/>
              </a:rPr>
              <a:t>stress famigliare </a:t>
            </a:r>
            <a:r>
              <a:rPr lang="it-IT" sz="2000" spc="-5" dirty="0" smtClean="0">
                <a:latin typeface="Century Gothic"/>
                <a:cs typeface="Century Gothic"/>
              </a:rPr>
              <a:t>causato dalla deprivazione di </a:t>
            </a:r>
            <a:r>
              <a:rPr lang="it-IT" sz="2000" dirty="0" smtClean="0">
                <a:latin typeface="Century Gothic"/>
                <a:cs typeface="Century Gothic"/>
              </a:rPr>
              <a:t>sonno </a:t>
            </a:r>
            <a:r>
              <a:rPr lang="it-IT" sz="2000" spc="-5" dirty="0" smtClean="0">
                <a:latin typeface="Century Gothic"/>
                <a:cs typeface="Century Gothic"/>
              </a:rPr>
              <a:t>nei  </a:t>
            </a:r>
            <a:r>
              <a:rPr lang="it-IT" sz="2000" dirty="0" smtClean="0">
                <a:latin typeface="Century Gothic"/>
                <a:cs typeface="Century Gothic"/>
              </a:rPr>
              <a:t>genitori.</a:t>
            </a:r>
            <a:endParaRPr lang="it-IT" sz="2000" dirty="0">
              <a:latin typeface="Century Gothic"/>
              <a:cs typeface="Century Gothic"/>
            </a:endParaRPr>
          </a:p>
        </p:txBody>
      </p:sp>
      <p:pic>
        <p:nvPicPr>
          <p:cNvPr id="14338" name="Picture 2" descr="C:\Users\Master\Desktop\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7500" y="2324100"/>
            <a:ext cx="4007787" cy="2667000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7500" y="212095"/>
            <a:ext cx="10058400" cy="62901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5"/>
              </a:spcBef>
            </a:pPr>
            <a:r>
              <a:rPr sz="4000" b="1" dirty="0">
                <a:solidFill>
                  <a:srgbClr val="FF0000"/>
                </a:solidFill>
              </a:rPr>
              <a:t>Il </a:t>
            </a:r>
            <a:r>
              <a:rPr sz="4000" b="1" dirty="0" err="1">
                <a:solidFill>
                  <a:srgbClr val="FF0000"/>
                </a:solidFill>
              </a:rPr>
              <a:t>disagio</a:t>
            </a:r>
            <a:r>
              <a:rPr sz="4000" b="1" dirty="0">
                <a:solidFill>
                  <a:srgbClr val="FF0000"/>
                </a:solidFill>
              </a:rPr>
              <a:t> </a:t>
            </a:r>
            <a:r>
              <a:rPr sz="4000" b="1" dirty="0" smtClean="0">
                <a:solidFill>
                  <a:srgbClr val="FF0000"/>
                </a:solidFill>
              </a:rPr>
              <a:t>infantile</a:t>
            </a:r>
            <a:endParaRPr sz="4000" b="1" dirty="0">
              <a:solidFill>
                <a:srgbClr val="FF0000"/>
              </a:solidFill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BD2CC-163F-4ACF-9103-8C0FCCDF7321}" type="datetime1">
              <a:rPr lang="en-US" smtClean="0"/>
              <a:pPr/>
              <a:t>4/26/2020</a:t>
            </a:fld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16</a:t>
            </a:fld>
            <a:endParaRPr lang="it-IT"/>
          </a:p>
        </p:txBody>
      </p:sp>
      <p:sp>
        <p:nvSpPr>
          <p:cNvPr id="22" name="CasellaDiTesto 21"/>
          <p:cNvSpPr txBox="1"/>
          <p:nvPr/>
        </p:nvSpPr>
        <p:spPr>
          <a:xfrm>
            <a:off x="317500" y="800100"/>
            <a:ext cx="1005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spc="-5" dirty="0" smtClean="0">
                <a:solidFill>
                  <a:srgbClr val="0070C0"/>
                </a:solidFill>
              </a:rPr>
              <a:t>Disturbi </a:t>
            </a:r>
            <a:r>
              <a:rPr lang="it-IT" sz="2400" b="1" dirty="0" smtClean="0">
                <a:solidFill>
                  <a:srgbClr val="0070C0"/>
                </a:solidFill>
              </a:rPr>
              <a:t>del comportamento </a:t>
            </a:r>
            <a:r>
              <a:rPr lang="it-IT" sz="2400" b="1" spc="-5" dirty="0" smtClean="0">
                <a:solidFill>
                  <a:srgbClr val="0070C0"/>
                </a:solidFill>
              </a:rPr>
              <a:t>nel  </a:t>
            </a:r>
            <a:r>
              <a:rPr lang="it-IT" sz="2400" b="1" dirty="0" smtClean="0">
                <a:solidFill>
                  <a:srgbClr val="0070C0"/>
                </a:solidFill>
              </a:rPr>
              <a:t>bambino</a:t>
            </a:r>
            <a:endParaRPr lang="it-IT" sz="2400" b="1" dirty="0">
              <a:solidFill>
                <a:srgbClr val="0070C0"/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241300" y="1562100"/>
            <a:ext cx="6781800" cy="4093428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5"/>
              </a:spcBef>
            </a:pPr>
            <a:r>
              <a:rPr lang="it-IT" sz="2000" b="1" spc="-5" dirty="0" smtClean="0">
                <a:solidFill>
                  <a:srgbClr val="FF0000"/>
                </a:solidFill>
                <a:latin typeface="Century Gothic"/>
                <a:cs typeface="Century Gothic"/>
              </a:rPr>
              <a:t>Tutti </a:t>
            </a:r>
            <a:r>
              <a:rPr lang="it-IT" sz="20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i </a:t>
            </a:r>
            <a:r>
              <a:rPr lang="it-IT" sz="2000" b="1" spc="-5" dirty="0" smtClean="0">
                <a:solidFill>
                  <a:srgbClr val="FF0000"/>
                </a:solidFill>
                <a:latin typeface="Century Gothic"/>
                <a:cs typeface="Century Gothic"/>
              </a:rPr>
              <a:t>bambini </a:t>
            </a:r>
            <a:r>
              <a:rPr lang="it-IT" sz="2000" spc="-5" dirty="0" smtClean="0">
                <a:latin typeface="Century Gothic"/>
                <a:cs typeface="Century Gothic"/>
              </a:rPr>
              <a:t>nell'età infantile hanno alcuni atteggiamenti  </a:t>
            </a:r>
            <a:r>
              <a:rPr lang="it-IT" sz="2000" dirty="0" smtClean="0">
                <a:latin typeface="Century Gothic"/>
                <a:cs typeface="Century Gothic"/>
              </a:rPr>
              <a:t>che potrebbero essere considerati disturbi o problemi lievi  </a:t>
            </a:r>
            <a:r>
              <a:rPr lang="it-IT" sz="2000" spc="-5" dirty="0" smtClean="0">
                <a:latin typeface="Century Gothic"/>
                <a:cs typeface="Century Gothic"/>
              </a:rPr>
              <a:t>di comportamento all'interno del processo di maturazione  </a:t>
            </a:r>
            <a:r>
              <a:rPr lang="it-IT" sz="2000" dirty="0" smtClean="0">
                <a:latin typeface="Century Gothic"/>
                <a:cs typeface="Century Gothic"/>
              </a:rPr>
              <a:t>come</a:t>
            </a:r>
            <a:r>
              <a:rPr lang="it-IT" sz="2000" spc="-20" dirty="0" smtClean="0">
                <a:latin typeface="Century Gothic"/>
                <a:cs typeface="Century Gothic"/>
              </a:rPr>
              <a:t> </a:t>
            </a:r>
            <a:r>
              <a:rPr lang="it-IT" sz="2000" spc="-5" dirty="0" smtClean="0">
                <a:latin typeface="Century Gothic"/>
                <a:cs typeface="Century Gothic"/>
              </a:rPr>
              <a:t>persone.</a:t>
            </a:r>
            <a:endParaRPr lang="it-IT" sz="2000" dirty="0" smtClean="0">
              <a:latin typeface="Century Gothic"/>
              <a:cs typeface="Century Gothic"/>
            </a:endParaRPr>
          </a:p>
          <a:p>
            <a:pPr marL="12700" marR="5080" algn="just">
              <a:lnSpc>
                <a:spcPct val="100000"/>
              </a:lnSpc>
              <a:spcBef>
                <a:spcPts val="15"/>
              </a:spcBef>
            </a:pPr>
            <a:r>
              <a:rPr lang="it-IT" sz="2000" b="1" spc="-5" dirty="0" smtClean="0">
                <a:solidFill>
                  <a:srgbClr val="FF0000"/>
                </a:solidFill>
                <a:latin typeface="Century Gothic"/>
                <a:cs typeface="Century Gothic"/>
              </a:rPr>
              <a:t>Fra questi comportamenti </a:t>
            </a:r>
            <a:r>
              <a:rPr lang="it-IT" sz="2000" spc="-5" dirty="0" smtClean="0">
                <a:latin typeface="Century Gothic"/>
                <a:cs typeface="Century Gothic"/>
              </a:rPr>
              <a:t>troviamo: </a:t>
            </a:r>
            <a:r>
              <a:rPr lang="it-IT" sz="2000" b="1" spc="-5" dirty="0" smtClean="0">
                <a:latin typeface="Century Gothic"/>
                <a:cs typeface="Century Gothic"/>
              </a:rPr>
              <a:t>l'opposizione alle  norme, ribellione, disobbedienza, comportamenti  </a:t>
            </a:r>
            <a:r>
              <a:rPr lang="it-IT" sz="2000" b="1" dirty="0" smtClean="0">
                <a:latin typeface="Century Gothic"/>
                <a:cs typeface="Century Gothic"/>
              </a:rPr>
              <a:t>aggressivi</a:t>
            </a:r>
            <a:r>
              <a:rPr lang="it-IT" sz="2000" b="1" spc="-25" dirty="0" smtClean="0">
                <a:latin typeface="Century Gothic"/>
                <a:cs typeface="Century Gothic"/>
              </a:rPr>
              <a:t> </a:t>
            </a:r>
            <a:r>
              <a:rPr lang="it-IT" sz="2000" b="1" dirty="0" smtClean="0">
                <a:latin typeface="Century Gothic"/>
                <a:cs typeface="Century Gothic"/>
              </a:rPr>
              <a:t>lievi.</a:t>
            </a:r>
          </a:p>
          <a:p>
            <a:pPr marL="12700" marR="5715" algn="just">
              <a:lnSpc>
                <a:spcPct val="100000"/>
              </a:lnSpc>
              <a:spcBef>
                <a:spcPts val="15"/>
              </a:spcBef>
            </a:pPr>
            <a:r>
              <a:rPr lang="it-IT" sz="20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È </a:t>
            </a:r>
            <a:r>
              <a:rPr lang="it-IT" sz="2000" b="1" spc="-5" dirty="0" smtClean="0">
                <a:solidFill>
                  <a:srgbClr val="FF0000"/>
                </a:solidFill>
                <a:latin typeface="Century Gothic"/>
                <a:cs typeface="Century Gothic"/>
              </a:rPr>
              <a:t>importante </a:t>
            </a:r>
            <a:r>
              <a:rPr lang="it-IT" sz="2000" spc="-5" dirty="0" smtClean="0">
                <a:latin typeface="Century Gothic"/>
                <a:cs typeface="Century Gothic"/>
              </a:rPr>
              <a:t>conoscere le ragioni di questi comportamenti  </a:t>
            </a:r>
            <a:r>
              <a:rPr lang="it-IT" sz="2000" dirty="0" smtClean="0">
                <a:latin typeface="Century Gothic"/>
                <a:cs typeface="Century Gothic"/>
              </a:rPr>
              <a:t>e sapere come </a:t>
            </a:r>
            <a:r>
              <a:rPr lang="it-IT" sz="2000" spc="-5" dirty="0" smtClean="0">
                <a:latin typeface="Century Gothic"/>
                <a:cs typeface="Century Gothic"/>
              </a:rPr>
              <a:t>risolverli in tempo visto </a:t>
            </a:r>
            <a:r>
              <a:rPr lang="it-IT" sz="2000" dirty="0" smtClean="0">
                <a:latin typeface="Century Gothic"/>
                <a:cs typeface="Century Gothic"/>
              </a:rPr>
              <a:t>che, se </a:t>
            </a:r>
            <a:r>
              <a:rPr lang="it-IT" sz="2000" spc="5" dirty="0" smtClean="0">
                <a:latin typeface="Century Gothic"/>
                <a:cs typeface="Century Gothic"/>
              </a:rPr>
              <a:t>non </a:t>
            </a:r>
            <a:r>
              <a:rPr lang="it-IT" sz="2000" spc="-5" dirty="0" smtClean="0">
                <a:latin typeface="Century Gothic"/>
                <a:cs typeface="Century Gothic"/>
              </a:rPr>
              <a:t>si  interviene rapidamente, possono protrarsi in età adulta </a:t>
            </a:r>
            <a:r>
              <a:rPr lang="it-IT" sz="2000" dirty="0" smtClean="0">
                <a:latin typeface="Century Gothic"/>
                <a:cs typeface="Century Gothic"/>
              </a:rPr>
              <a:t>e  </a:t>
            </a:r>
            <a:r>
              <a:rPr lang="it-IT" sz="2000" spc="-5" dirty="0" smtClean="0">
                <a:latin typeface="Century Gothic"/>
                <a:cs typeface="Century Gothic"/>
              </a:rPr>
              <a:t>recare disturbi alle abilità scolastiche, lavorative </a:t>
            </a:r>
            <a:r>
              <a:rPr lang="it-IT" sz="2000" dirty="0" smtClean="0">
                <a:latin typeface="Century Gothic"/>
                <a:cs typeface="Century Gothic"/>
              </a:rPr>
              <a:t>e </a:t>
            </a:r>
            <a:r>
              <a:rPr lang="it-IT" sz="2000" spc="-5" dirty="0" smtClean="0">
                <a:latin typeface="Century Gothic"/>
                <a:cs typeface="Century Gothic"/>
              </a:rPr>
              <a:t>sociali,  rendendo difficile la vita</a:t>
            </a:r>
            <a:r>
              <a:rPr lang="it-IT" sz="2000" spc="-25" dirty="0" smtClean="0">
                <a:latin typeface="Century Gothic"/>
                <a:cs typeface="Century Gothic"/>
              </a:rPr>
              <a:t> </a:t>
            </a:r>
            <a:r>
              <a:rPr lang="it-IT" sz="2000" spc="-5" dirty="0" smtClean="0">
                <a:latin typeface="Century Gothic"/>
                <a:cs typeface="Century Gothic"/>
              </a:rPr>
              <a:t>futura.</a:t>
            </a:r>
            <a:endParaRPr lang="it-IT" sz="2000" dirty="0">
              <a:latin typeface="Century Gothic"/>
              <a:cs typeface="Century Gothic"/>
            </a:endParaRPr>
          </a:p>
        </p:txBody>
      </p:sp>
      <p:pic>
        <p:nvPicPr>
          <p:cNvPr id="15362" name="Picture 2" descr="C:\Users\Master\Desktop\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75500" y="2628900"/>
            <a:ext cx="3316941" cy="1905000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7500" y="212095"/>
            <a:ext cx="10058400" cy="62901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5"/>
              </a:spcBef>
            </a:pPr>
            <a:r>
              <a:rPr sz="4000" b="1" dirty="0">
                <a:solidFill>
                  <a:srgbClr val="FF0000"/>
                </a:solidFill>
              </a:rPr>
              <a:t>Il </a:t>
            </a:r>
            <a:r>
              <a:rPr sz="4000" b="1" dirty="0" err="1">
                <a:solidFill>
                  <a:srgbClr val="FF0000"/>
                </a:solidFill>
              </a:rPr>
              <a:t>disagio</a:t>
            </a:r>
            <a:r>
              <a:rPr sz="4000" b="1" dirty="0">
                <a:solidFill>
                  <a:srgbClr val="FF0000"/>
                </a:solidFill>
              </a:rPr>
              <a:t> </a:t>
            </a:r>
            <a:r>
              <a:rPr sz="4000" b="1" dirty="0" smtClean="0">
                <a:solidFill>
                  <a:srgbClr val="FF0000"/>
                </a:solidFill>
              </a:rPr>
              <a:t>infantile</a:t>
            </a:r>
            <a:endParaRPr sz="4000" b="1" dirty="0">
              <a:solidFill>
                <a:srgbClr val="FF0000"/>
              </a:solidFill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BD2CC-163F-4ACF-9103-8C0FCCDF7321}" type="datetime1">
              <a:rPr lang="en-US" smtClean="0"/>
              <a:pPr/>
              <a:t>4/26/2020</a:t>
            </a:fld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17</a:t>
            </a:fld>
            <a:endParaRPr lang="it-IT"/>
          </a:p>
        </p:txBody>
      </p:sp>
      <p:sp>
        <p:nvSpPr>
          <p:cNvPr id="22" name="CasellaDiTesto 21"/>
          <p:cNvSpPr txBox="1"/>
          <p:nvPr/>
        </p:nvSpPr>
        <p:spPr>
          <a:xfrm>
            <a:off x="317500" y="800100"/>
            <a:ext cx="1005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spc="10" dirty="0" smtClean="0">
                <a:solidFill>
                  <a:srgbClr val="0070C0"/>
                </a:solidFill>
              </a:rPr>
              <a:t>Disturbo </a:t>
            </a:r>
            <a:r>
              <a:rPr lang="it-IT" sz="2400" b="1" spc="15" dirty="0" smtClean="0">
                <a:solidFill>
                  <a:srgbClr val="0070C0"/>
                </a:solidFill>
              </a:rPr>
              <a:t>da </a:t>
            </a:r>
            <a:r>
              <a:rPr lang="it-IT" sz="2400" b="1" spc="10" dirty="0" smtClean="0">
                <a:solidFill>
                  <a:srgbClr val="0070C0"/>
                </a:solidFill>
              </a:rPr>
              <a:t>deficit di  </a:t>
            </a:r>
            <a:r>
              <a:rPr lang="it-IT" sz="2400" b="1" spc="15" dirty="0" smtClean="0">
                <a:solidFill>
                  <a:srgbClr val="0070C0"/>
                </a:solidFill>
              </a:rPr>
              <a:t>attenzione/iperattività</a:t>
            </a:r>
            <a:endParaRPr lang="it-IT" sz="2400" b="1" dirty="0">
              <a:solidFill>
                <a:srgbClr val="0070C0"/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3289300" y="1333501"/>
            <a:ext cx="7086600" cy="4524315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5"/>
              </a:spcBef>
              <a:tabLst>
                <a:tab pos="1517650" algn="l"/>
                <a:tab pos="3997960" algn="l"/>
                <a:tab pos="5007610" algn="l"/>
                <a:tab pos="6322060" algn="l"/>
              </a:tabLst>
            </a:pPr>
            <a:r>
              <a:rPr lang="it-IT" sz="2000" b="1" spc="-5" dirty="0" smtClean="0">
                <a:solidFill>
                  <a:srgbClr val="FF0000"/>
                </a:solidFill>
                <a:latin typeface="Century Gothic"/>
                <a:cs typeface="Century Gothic"/>
              </a:rPr>
              <a:t>Questo disturbo </a:t>
            </a:r>
            <a:r>
              <a:rPr lang="it-IT" sz="2000" spc="-5" dirty="0" smtClean="0">
                <a:latin typeface="Century Gothic"/>
                <a:cs typeface="Century Gothic"/>
              </a:rPr>
              <a:t>si caratterizza per </a:t>
            </a:r>
            <a:r>
              <a:rPr lang="it-IT" sz="2000" dirty="0" smtClean="0">
                <a:latin typeface="Century Gothic"/>
                <a:cs typeface="Century Gothic"/>
              </a:rPr>
              <a:t>un </a:t>
            </a:r>
            <a:r>
              <a:rPr lang="it-IT" sz="2000" spc="-5" dirty="0" smtClean="0">
                <a:latin typeface="Century Gothic"/>
                <a:cs typeface="Century Gothic"/>
              </a:rPr>
              <a:t>esordio </a:t>
            </a:r>
            <a:r>
              <a:rPr lang="it-IT" sz="2000" dirty="0" smtClean="0">
                <a:latin typeface="Century Gothic"/>
                <a:cs typeface="Century Gothic"/>
              </a:rPr>
              <a:t>precoce  </a:t>
            </a:r>
            <a:r>
              <a:rPr lang="it-IT" sz="2000" spc="-5" dirty="0" smtClean="0">
                <a:latin typeface="Century Gothic"/>
                <a:cs typeface="Century Gothic"/>
              </a:rPr>
              <a:t>(entro </a:t>
            </a:r>
            <a:r>
              <a:rPr lang="it-IT" sz="2000" dirty="0" smtClean="0">
                <a:latin typeface="Century Gothic"/>
                <a:cs typeface="Century Gothic"/>
              </a:rPr>
              <a:t>i </a:t>
            </a:r>
            <a:r>
              <a:rPr lang="it-IT" sz="2000" spc="-5" dirty="0" smtClean="0">
                <a:latin typeface="Century Gothic"/>
                <a:cs typeface="Century Gothic"/>
              </a:rPr>
              <a:t>primi cinque anni) </a:t>
            </a:r>
            <a:r>
              <a:rPr lang="it-IT" sz="2000" dirty="0" smtClean="0">
                <a:latin typeface="Century Gothic"/>
                <a:cs typeface="Century Gothic"/>
              </a:rPr>
              <a:t>e </a:t>
            </a:r>
            <a:r>
              <a:rPr lang="it-IT" sz="2000" spc="-5" dirty="0" smtClean="0">
                <a:latin typeface="Century Gothic"/>
                <a:cs typeface="Century Gothic"/>
              </a:rPr>
              <a:t>per </a:t>
            </a:r>
            <a:r>
              <a:rPr lang="it-IT" sz="2000" dirty="0" smtClean="0">
                <a:latin typeface="Century Gothic"/>
                <a:cs typeface="Century Gothic"/>
              </a:rPr>
              <a:t>una </a:t>
            </a:r>
            <a:r>
              <a:rPr lang="it-IT" sz="2000" spc="-5" dirty="0" smtClean="0">
                <a:latin typeface="Century Gothic"/>
                <a:cs typeface="Century Gothic"/>
              </a:rPr>
              <a:t>sintomatologia che </a:t>
            </a:r>
            <a:r>
              <a:rPr lang="it-IT" sz="2000" spc="570" dirty="0" smtClean="0">
                <a:latin typeface="Century Gothic"/>
                <a:cs typeface="Century Gothic"/>
              </a:rPr>
              <a:t> </a:t>
            </a:r>
            <a:r>
              <a:rPr lang="it-IT" sz="2000" spc="-5" dirty="0" smtClean="0">
                <a:latin typeface="Century Gothic"/>
                <a:cs typeface="Century Gothic"/>
              </a:rPr>
              <a:t>vien</a:t>
            </a:r>
            <a:r>
              <a:rPr lang="it-IT" sz="2000" dirty="0" smtClean="0">
                <a:latin typeface="Century Gothic"/>
                <a:cs typeface="Century Gothic"/>
              </a:rPr>
              <a:t>e r</a:t>
            </a:r>
            <a:r>
              <a:rPr lang="it-IT" sz="2000" spc="-5" dirty="0" smtClean="0">
                <a:latin typeface="Century Gothic"/>
                <a:cs typeface="Century Gothic"/>
              </a:rPr>
              <a:t>aggruppat</a:t>
            </a:r>
            <a:r>
              <a:rPr lang="it-IT" sz="2000" dirty="0" smtClean="0">
                <a:latin typeface="Century Gothic"/>
                <a:cs typeface="Century Gothic"/>
              </a:rPr>
              <a:t>a	</a:t>
            </a:r>
            <a:r>
              <a:rPr lang="it-IT" sz="2000" spc="-5" dirty="0" smtClean="0">
                <a:latin typeface="Century Gothic"/>
                <a:cs typeface="Century Gothic"/>
              </a:rPr>
              <a:t>i</a:t>
            </a:r>
            <a:r>
              <a:rPr lang="it-IT" sz="2000" dirty="0" smtClean="0">
                <a:latin typeface="Century Gothic"/>
                <a:cs typeface="Century Gothic"/>
              </a:rPr>
              <a:t>n d</a:t>
            </a:r>
            <a:r>
              <a:rPr lang="it-IT" sz="2000" spc="-5" dirty="0" smtClean="0">
                <a:latin typeface="Century Gothic"/>
                <a:cs typeface="Century Gothic"/>
              </a:rPr>
              <a:t>u</a:t>
            </a:r>
            <a:r>
              <a:rPr lang="it-IT" sz="2000" dirty="0" smtClean="0">
                <a:latin typeface="Century Gothic"/>
                <a:cs typeface="Century Gothic"/>
              </a:rPr>
              <a:t>e</a:t>
            </a:r>
            <a:r>
              <a:rPr lang="it-IT" sz="2000" dirty="0">
                <a:latin typeface="Century Gothic"/>
                <a:cs typeface="Century Gothic"/>
              </a:rPr>
              <a:t> </a:t>
            </a:r>
            <a:r>
              <a:rPr lang="it-IT" sz="2000" spc="-5" dirty="0" smtClean="0">
                <a:latin typeface="Century Gothic"/>
                <a:cs typeface="Century Gothic"/>
              </a:rPr>
              <a:t>dimensioni psicopatologiche: </a:t>
            </a:r>
            <a:r>
              <a:rPr lang="it-IT" sz="2000" b="1" spc="-5" dirty="0" smtClean="0">
                <a:latin typeface="Century Gothic"/>
                <a:cs typeface="Century Gothic"/>
              </a:rPr>
              <a:t>disattenzione</a:t>
            </a:r>
            <a:r>
              <a:rPr lang="it-IT" sz="2000" spc="-5" dirty="0" smtClean="0">
                <a:latin typeface="Century Gothic"/>
                <a:cs typeface="Century Gothic"/>
              </a:rPr>
              <a:t> </a:t>
            </a:r>
            <a:r>
              <a:rPr lang="it-IT" sz="2000" dirty="0" smtClean="0">
                <a:latin typeface="Century Gothic"/>
                <a:cs typeface="Century Gothic"/>
              </a:rPr>
              <a:t>e</a:t>
            </a:r>
            <a:r>
              <a:rPr lang="it-IT" sz="2000" spc="-5" dirty="0" smtClean="0">
                <a:latin typeface="Century Gothic"/>
                <a:cs typeface="Century Gothic"/>
              </a:rPr>
              <a:t> </a:t>
            </a:r>
            <a:r>
              <a:rPr lang="it-IT" sz="2000" b="1" spc="-5" dirty="0" smtClean="0">
                <a:latin typeface="Century Gothic"/>
                <a:cs typeface="Century Gothic"/>
              </a:rPr>
              <a:t>impulsività/iperattività</a:t>
            </a:r>
            <a:r>
              <a:rPr lang="it-IT" sz="2000" spc="-5" dirty="0" smtClean="0">
                <a:latin typeface="Century Gothic"/>
                <a:cs typeface="Century Gothic"/>
              </a:rPr>
              <a:t>.</a:t>
            </a:r>
            <a:endParaRPr lang="it-IT" sz="2000" dirty="0" smtClean="0">
              <a:latin typeface="Century Gothic"/>
              <a:cs typeface="Century Gothic"/>
            </a:endParaRPr>
          </a:p>
          <a:p>
            <a:pPr marL="12700" marR="5080" algn="ctr">
              <a:lnSpc>
                <a:spcPct val="100000"/>
              </a:lnSpc>
              <a:spcBef>
                <a:spcPts val="15"/>
              </a:spcBef>
            </a:pPr>
            <a:r>
              <a:rPr lang="it-IT" sz="2800" b="1" dirty="0" smtClean="0">
                <a:solidFill>
                  <a:srgbClr val="0070C0"/>
                </a:solidFill>
                <a:latin typeface="Century Gothic"/>
                <a:cs typeface="Century Gothic"/>
              </a:rPr>
              <a:t>La </a:t>
            </a:r>
            <a:r>
              <a:rPr lang="it-IT" sz="2800" b="1" spc="-5" dirty="0" smtClean="0">
                <a:solidFill>
                  <a:srgbClr val="0070C0"/>
                </a:solidFill>
                <a:uFill>
                  <a:solidFill>
                    <a:srgbClr val="000000"/>
                  </a:solidFill>
                </a:uFill>
                <a:latin typeface="Century Gothic"/>
                <a:cs typeface="Century Gothic"/>
              </a:rPr>
              <a:t>disattenzione</a:t>
            </a:r>
            <a:r>
              <a:rPr lang="it-IT" sz="2800" b="1" spc="-5" dirty="0" smtClean="0">
                <a:solidFill>
                  <a:srgbClr val="0070C0"/>
                </a:solidFill>
                <a:latin typeface="Century Gothic"/>
                <a:cs typeface="Century Gothic"/>
              </a:rPr>
              <a:t> si manifesta:</a:t>
            </a:r>
          </a:p>
          <a:p>
            <a:pPr marL="12700" marR="5080" algn="just">
              <a:lnSpc>
                <a:spcPct val="100000"/>
              </a:lnSpc>
              <a:spcBef>
                <a:spcPts val="15"/>
              </a:spcBef>
              <a:buFont typeface="Arial" pitchFamily="34" charset="0"/>
              <a:buChar char="•"/>
            </a:pPr>
            <a:r>
              <a:rPr lang="it-IT" sz="2000" spc="-5" dirty="0" smtClean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lang="it-IT" sz="2000" b="1" spc="-5" dirty="0">
                <a:solidFill>
                  <a:srgbClr val="FF0000"/>
                </a:solidFill>
                <a:latin typeface="Century Gothic"/>
                <a:cs typeface="Century Gothic"/>
              </a:rPr>
              <a:t>c</a:t>
            </a:r>
            <a:r>
              <a:rPr lang="it-IT" sz="20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ome</a:t>
            </a:r>
            <a:r>
              <a:rPr lang="it-IT" sz="2000" dirty="0" smtClean="0">
                <a:latin typeface="Century Gothic"/>
                <a:cs typeface="Century Gothic"/>
              </a:rPr>
              <a:t> </a:t>
            </a:r>
            <a:r>
              <a:rPr lang="it-IT" sz="2000" spc="-5" dirty="0" smtClean="0">
                <a:latin typeface="Century Gothic"/>
                <a:cs typeface="Century Gothic"/>
              </a:rPr>
              <a:t>scarsa cura per </a:t>
            </a:r>
            <a:r>
              <a:rPr lang="it-IT" sz="2000" dirty="0" smtClean="0">
                <a:latin typeface="Century Gothic"/>
                <a:cs typeface="Century Gothic"/>
              </a:rPr>
              <a:t>i  </a:t>
            </a:r>
            <a:r>
              <a:rPr lang="it-IT" sz="2000" spc="-5" dirty="0" smtClean="0">
                <a:latin typeface="Century Gothic"/>
                <a:cs typeface="Century Gothic"/>
              </a:rPr>
              <a:t>particolari, </a:t>
            </a:r>
          </a:p>
          <a:p>
            <a:pPr marL="12700" marR="5080" algn="just">
              <a:lnSpc>
                <a:spcPct val="100000"/>
              </a:lnSpc>
              <a:spcBef>
                <a:spcPts val="15"/>
              </a:spcBef>
              <a:buFont typeface="Arial" pitchFamily="34" charset="0"/>
              <a:buChar char="•"/>
            </a:pPr>
            <a:r>
              <a:rPr lang="it-IT" sz="2000" spc="-5" dirty="0" smtClean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lang="it-IT" sz="2000" b="1" spc="-5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distraibilità</a:t>
            </a:r>
            <a:r>
              <a:rPr lang="it-IT" sz="2000" spc="-5" dirty="0" smtClean="0">
                <a:latin typeface="Century Gothic"/>
                <a:cs typeface="Century Gothic"/>
              </a:rPr>
              <a:t>, </a:t>
            </a:r>
          </a:p>
          <a:p>
            <a:pPr marL="179388" marR="5080" indent="-166688" algn="just">
              <a:lnSpc>
                <a:spcPct val="100000"/>
              </a:lnSpc>
              <a:spcBef>
                <a:spcPts val="15"/>
              </a:spcBef>
              <a:buFont typeface="Arial" pitchFamily="34" charset="0"/>
              <a:buChar char="•"/>
            </a:pPr>
            <a:r>
              <a:rPr lang="it-IT" sz="2000" b="1" spc="-5" dirty="0" smtClean="0">
                <a:solidFill>
                  <a:srgbClr val="FF0000"/>
                </a:solidFill>
                <a:latin typeface="Century Gothic"/>
                <a:cs typeface="Century Gothic"/>
              </a:rPr>
              <a:t>incapacità</a:t>
            </a:r>
            <a:r>
              <a:rPr lang="it-IT" sz="2000" spc="-5" dirty="0" smtClean="0">
                <a:latin typeface="Century Gothic"/>
                <a:cs typeface="Century Gothic"/>
              </a:rPr>
              <a:t> </a:t>
            </a:r>
            <a:r>
              <a:rPr lang="it-IT" sz="2000" dirty="0" smtClean="0">
                <a:latin typeface="Century Gothic"/>
                <a:cs typeface="Century Gothic"/>
              </a:rPr>
              <a:t>a </a:t>
            </a:r>
            <a:r>
              <a:rPr lang="it-IT" sz="2000" spc="-5" dirty="0" smtClean="0">
                <a:latin typeface="Century Gothic"/>
                <a:cs typeface="Century Gothic"/>
              </a:rPr>
              <a:t>portare </a:t>
            </a:r>
            <a:r>
              <a:rPr lang="it-IT" sz="2000" dirty="0" smtClean="0">
                <a:latin typeface="Century Gothic"/>
                <a:cs typeface="Century Gothic"/>
              </a:rPr>
              <a:t>a </a:t>
            </a:r>
            <a:r>
              <a:rPr lang="it-IT" sz="2000" spc="-5" dirty="0" smtClean="0">
                <a:latin typeface="Century Gothic"/>
                <a:cs typeface="Century Gothic"/>
              </a:rPr>
              <a:t>termine le  azioni già avviate, </a:t>
            </a:r>
          </a:p>
          <a:p>
            <a:pPr marL="179388" marR="5080" indent="-166688" algn="just">
              <a:lnSpc>
                <a:spcPct val="100000"/>
              </a:lnSpc>
              <a:spcBef>
                <a:spcPts val="15"/>
              </a:spcBef>
              <a:buFont typeface="Arial" pitchFamily="34" charset="0"/>
              <a:buChar char="•"/>
            </a:pPr>
            <a:r>
              <a:rPr lang="it-IT" sz="2000" b="1" spc="-5" dirty="0" smtClean="0">
                <a:solidFill>
                  <a:srgbClr val="FF0000"/>
                </a:solidFill>
                <a:latin typeface="Century Gothic"/>
                <a:cs typeface="Century Gothic"/>
              </a:rPr>
              <a:t>mancanza</a:t>
            </a:r>
            <a:r>
              <a:rPr lang="it-IT" sz="2000" spc="-5" dirty="0" smtClean="0">
                <a:latin typeface="Century Gothic"/>
                <a:cs typeface="Century Gothic"/>
              </a:rPr>
              <a:t> di perseveranza nelle attività  </a:t>
            </a:r>
            <a:r>
              <a:rPr lang="it-IT" sz="2000" dirty="0" smtClean="0">
                <a:latin typeface="Century Gothic"/>
                <a:cs typeface="Century Gothic"/>
              </a:rPr>
              <a:t>che </a:t>
            </a:r>
            <a:r>
              <a:rPr lang="it-IT" sz="2000" spc="-5" dirty="0" smtClean="0">
                <a:latin typeface="Century Gothic"/>
                <a:cs typeface="Century Gothic"/>
              </a:rPr>
              <a:t>richiedono </a:t>
            </a:r>
            <a:r>
              <a:rPr lang="it-IT" sz="2000" dirty="0" smtClean="0">
                <a:latin typeface="Century Gothic"/>
                <a:cs typeface="Century Gothic"/>
              </a:rPr>
              <a:t>un </a:t>
            </a:r>
            <a:r>
              <a:rPr lang="it-IT" sz="2000" spc="-5" dirty="0" smtClean="0">
                <a:latin typeface="Century Gothic"/>
                <a:cs typeface="Century Gothic"/>
              </a:rPr>
              <a:t>impegno cognitivo </a:t>
            </a:r>
            <a:r>
              <a:rPr lang="it-IT" sz="2000" dirty="0" smtClean="0">
                <a:latin typeface="Century Gothic"/>
                <a:cs typeface="Century Gothic"/>
              </a:rPr>
              <a:t>o </a:t>
            </a:r>
            <a:r>
              <a:rPr lang="it-IT" sz="2000" spc="-5" dirty="0" smtClean="0">
                <a:latin typeface="Century Gothic"/>
                <a:cs typeface="Century Gothic"/>
              </a:rPr>
              <a:t>abilità  </a:t>
            </a:r>
            <a:r>
              <a:rPr lang="it-IT" sz="2000" dirty="0" smtClean="0">
                <a:latin typeface="Century Gothic"/>
                <a:cs typeface="Century Gothic"/>
              </a:rPr>
              <a:t>organizzative.</a:t>
            </a:r>
          </a:p>
          <a:p>
            <a:pPr marL="12700" marR="5080" algn="ctr">
              <a:lnSpc>
                <a:spcPct val="100000"/>
              </a:lnSpc>
              <a:spcBef>
                <a:spcPts val="25"/>
              </a:spcBef>
            </a:pPr>
            <a:r>
              <a:rPr lang="it-IT" sz="2000" b="1" dirty="0" smtClean="0">
                <a:solidFill>
                  <a:srgbClr val="0070C0"/>
                </a:solidFill>
                <a:latin typeface="Century Gothic"/>
                <a:cs typeface="Century Gothic"/>
              </a:rPr>
              <a:t>I </a:t>
            </a:r>
            <a:r>
              <a:rPr lang="it-IT" sz="2000" b="1" spc="-5" dirty="0" smtClean="0">
                <a:solidFill>
                  <a:srgbClr val="0070C0"/>
                </a:solidFill>
                <a:latin typeface="Century Gothic"/>
                <a:cs typeface="Century Gothic"/>
              </a:rPr>
              <a:t>bambini appaiono sempre distratti, perdono oggetti  significativi </a:t>
            </a:r>
            <a:r>
              <a:rPr lang="it-IT" sz="2000" b="1" dirty="0" smtClean="0">
                <a:solidFill>
                  <a:srgbClr val="0070C0"/>
                </a:solidFill>
                <a:latin typeface="Century Gothic"/>
                <a:cs typeface="Century Gothic"/>
              </a:rPr>
              <a:t>o </a:t>
            </a:r>
            <a:r>
              <a:rPr lang="it-IT" sz="2000" b="1" spc="-5" dirty="0" smtClean="0">
                <a:solidFill>
                  <a:srgbClr val="0070C0"/>
                </a:solidFill>
                <a:latin typeface="Century Gothic"/>
                <a:cs typeface="Century Gothic"/>
              </a:rPr>
              <a:t>dimenticano attività</a:t>
            </a:r>
            <a:r>
              <a:rPr lang="it-IT" sz="2000" b="1" spc="-75" dirty="0" smtClean="0">
                <a:solidFill>
                  <a:srgbClr val="0070C0"/>
                </a:solidFill>
                <a:latin typeface="Century Gothic"/>
                <a:cs typeface="Century Gothic"/>
              </a:rPr>
              <a:t> </a:t>
            </a:r>
            <a:r>
              <a:rPr lang="it-IT" sz="2000" b="1" spc="-5" dirty="0" smtClean="0">
                <a:solidFill>
                  <a:srgbClr val="0070C0"/>
                </a:solidFill>
                <a:latin typeface="Century Gothic"/>
                <a:cs typeface="Century Gothic"/>
              </a:rPr>
              <a:t>importanti.</a:t>
            </a:r>
            <a:endParaRPr lang="it-IT" sz="2000" b="1" dirty="0">
              <a:solidFill>
                <a:srgbClr val="0070C0"/>
              </a:solidFill>
              <a:latin typeface="Century Gothic"/>
              <a:cs typeface="Century Gothic"/>
            </a:endParaRPr>
          </a:p>
        </p:txBody>
      </p:sp>
      <p:pic>
        <p:nvPicPr>
          <p:cNvPr id="16386" name="Picture 2" descr="C:\Users\Master\Desktop\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7500" y="1333500"/>
            <a:ext cx="2895600" cy="4351311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7500" y="212095"/>
            <a:ext cx="10058400" cy="62901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5"/>
              </a:spcBef>
            </a:pPr>
            <a:r>
              <a:rPr sz="4000" b="1" dirty="0">
                <a:solidFill>
                  <a:srgbClr val="FF0000"/>
                </a:solidFill>
              </a:rPr>
              <a:t>Il </a:t>
            </a:r>
            <a:r>
              <a:rPr sz="4000" b="1" dirty="0" err="1">
                <a:solidFill>
                  <a:srgbClr val="FF0000"/>
                </a:solidFill>
              </a:rPr>
              <a:t>disagio</a:t>
            </a:r>
            <a:r>
              <a:rPr sz="4000" b="1" dirty="0">
                <a:solidFill>
                  <a:srgbClr val="FF0000"/>
                </a:solidFill>
              </a:rPr>
              <a:t> </a:t>
            </a:r>
            <a:r>
              <a:rPr sz="4000" b="1" dirty="0" smtClean="0">
                <a:solidFill>
                  <a:srgbClr val="FF0000"/>
                </a:solidFill>
              </a:rPr>
              <a:t>infantile</a:t>
            </a:r>
            <a:endParaRPr sz="4000" b="1" dirty="0">
              <a:solidFill>
                <a:srgbClr val="FF0000"/>
              </a:solidFill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BD2CC-163F-4ACF-9103-8C0FCCDF7321}" type="datetime1">
              <a:rPr lang="en-US" smtClean="0"/>
              <a:pPr/>
              <a:t>4/26/2020</a:t>
            </a:fld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18</a:t>
            </a:fld>
            <a:endParaRPr lang="it-IT"/>
          </a:p>
        </p:txBody>
      </p:sp>
      <p:sp>
        <p:nvSpPr>
          <p:cNvPr id="22" name="CasellaDiTesto 21"/>
          <p:cNvSpPr txBox="1"/>
          <p:nvPr/>
        </p:nvSpPr>
        <p:spPr>
          <a:xfrm>
            <a:off x="317500" y="800100"/>
            <a:ext cx="1005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spc="-5" dirty="0" smtClean="0">
                <a:solidFill>
                  <a:srgbClr val="0070C0"/>
                </a:solidFill>
                <a:latin typeface="Century Gothic"/>
                <a:cs typeface="Century Gothic"/>
              </a:rPr>
              <a:t>L’</a:t>
            </a:r>
            <a:r>
              <a:rPr lang="it-IT" sz="2400" b="1" spc="-5" dirty="0" smtClean="0">
                <a:solidFill>
                  <a:srgbClr val="0070C0"/>
                </a:solidFill>
                <a:uFill>
                  <a:solidFill>
                    <a:srgbClr val="000000"/>
                  </a:solidFill>
                </a:uFill>
                <a:latin typeface="Century Gothic"/>
                <a:cs typeface="Century Gothic"/>
              </a:rPr>
              <a:t>impulsività</a:t>
            </a:r>
            <a:endParaRPr lang="it-IT" sz="2400" b="1" dirty="0">
              <a:solidFill>
                <a:srgbClr val="0070C0"/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317500" y="1257300"/>
            <a:ext cx="6934200" cy="4401205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12700" marR="5080" indent="-635" algn="just">
              <a:lnSpc>
                <a:spcPct val="100000"/>
              </a:lnSpc>
              <a:spcBef>
                <a:spcPts val="105"/>
              </a:spcBef>
            </a:pPr>
            <a:r>
              <a:rPr lang="it-IT" sz="2000" b="1" spc="-5" dirty="0">
                <a:solidFill>
                  <a:srgbClr val="FF0000"/>
                </a:solidFill>
                <a:latin typeface="Century Gothic"/>
                <a:cs typeface="Century Gothic"/>
              </a:rPr>
              <a:t>S</a:t>
            </a:r>
            <a:r>
              <a:rPr lang="it-IT" sz="2000" b="1" spc="-5" dirty="0" smtClean="0">
                <a:solidFill>
                  <a:srgbClr val="FF0000"/>
                </a:solidFill>
                <a:latin typeface="Century Gothic"/>
                <a:cs typeface="Century Gothic"/>
              </a:rPr>
              <a:t>i manifesta </a:t>
            </a:r>
            <a:r>
              <a:rPr lang="it-IT" sz="2000" dirty="0" smtClean="0">
                <a:latin typeface="Century Gothic"/>
                <a:cs typeface="Century Gothic"/>
              </a:rPr>
              <a:t>come </a:t>
            </a:r>
            <a:r>
              <a:rPr lang="it-IT" sz="2000" spc="-5" dirty="0" smtClean="0">
                <a:latin typeface="Century Gothic"/>
                <a:cs typeface="Century Gothic"/>
              </a:rPr>
              <a:t>la tendenza </a:t>
            </a:r>
            <a:r>
              <a:rPr lang="it-IT" sz="2000" dirty="0" smtClean="0">
                <a:latin typeface="Century Gothic"/>
                <a:cs typeface="Century Gothic"/>
              </a:rPr>
              <a:t>a </a:t>
            </a:r>
            <a:r>
              <a:rPr lang="it-IT" sz="2000" spc="-5" dirty="0" smtClean="0">
                <a:latin typeface="Century Gothic"/>
                <a:cs typeface="Century Gothic"/>
              </a:rPr>
              <a:t>passare da  </a:t>
            </a:r>
            <a:r>
              <a:rPr lang="it-IT" sz="2000" dirty="0" smtClean="0">
                <a:latin typeface="Century Gothic"/>
                <a:cs typeface="Century Gothic"/>
              </a:rPr>
              <a:t>un </a:t>
            </a:r>
            <a:r>
              <a:rPr lang="it-IT" sz="2000" spc="-5" dirty="0" smtClean="0">
                <a:latin typeface="Century Gothic"/>
                <a:cs typeface="Century Gothic"/>
              </a:rPr>
              <a:t>compito/attività all’altra senza completarne alcuna,  difficoltà </a:t>
            </a:r>
            <a:r>
              <a:rPr lang="it-IT" sz="2000" dirty="0" smtClean="0">
                <a:latin typeface="Century Gothic"/>
                <a:cs typeface="Century Gothic"/>
              </a:rPr>
              <a:t>ad </a:t>
            </a:r>
            <a:r>
              <a:rPr lang="it-IT" sz="2000" spc="-5" dirty="0" smtClean="0">
                <a:latin typeface="Century Gothic"/>
                <a:cs typeface="Century Gothic"/>
              </a:rPr>
              <a:t>organizzare azioni complesse, difficoltà </a:t>
            </a:r>
            <a:r>
              <a:rPr lang="it-IT" sz="2000" dirty="0" smtClean="0">
                <a:latin typeface="Century Gothic"/>
                <a:cs typeface="Century Gothic"/>
              </a:rPr>
              <a:t>a  </a:t>
            </a:r>
            <a:r>
              <a:rPr lang="it-IT" sz="2000" spc="-5" dirty="0" smtClean="0">
                <a:latin typeface="Century Gothic"/>
                <a:cs typeface="Century Gothic"/>
              </a:rPr>
              <a:t>rispettare il proprio turno in situazioni di gioco </a:t>
            </a:r>
            <a:r>
              <a:rPr lang="it-IT" sz="2000" dirty="0" smtClean="0">
                <a:latin typeface="Century Gothic"/>
                <a:cs typeface="Century Gothic"/>
              </a:rPr>
              <a:t>e/o </a:t>
            </a:r>
            <a:r>
              <a:rPr lang="it-IT" sz="2000" spc="-5" dirty="0" smtClean="0">
                <a:latin typeface="Century Gothic"/>
                <a:cs typeface="Century Gothic"/>
              </a:rPr>
              <a:t>di  gruppo.</a:t>
            </a:r>
            <a:endParaRPr lang="it-IT" sz="2000" dirty="0" smtClean="0">
              <a:latin typeface="Century Gothic"/>
              <a:cs typeface="Century Gothic"/>
            </a:endParaRPr>
          </a:p>
          <a:p>
            <a:pPr marL="12700" marR="5080" algn="ctr">
              <a:lnSpc>
                <a:spcPct val="100000"/>
              </a:lnSpc>
              <a:spcBef>
                <a:spcPts val="25"/>
              </a:spcBef>
            </a:pPr>
            <a:r>
              <a:rPr lang="it-IT" sz="2000" b="1" spc="-5" dirty="0" smtClean="0">
                <a:solidFill>
                  <a:srgbClr val="0070C0"/>
                </a:solidFill>
                <a:latin typeface="Century Gothic"/>
                <a:cs typeface="Century Gothic"/>
              </a:rPr>
              <a:t>Solitamente l’impulsività si associa </a:t>
            </a:r>
            <a:r>
              <a:rPr lang="it-IT" sz="2000" b="1" dirty="0" smtClean="0">
                <a:solidFill>
                  <a:srgbClr val="0070C0"/>
                </a:solidFill>
                <a:latin typeface="Century Gothic"/>
                <a:cs typeface="Century Gothic"/>
              </a:rPr>
              <a:t>a </a:t>
            </a:r>
            <a:r>
              <a:rPr lang="it-IT" sz="2000" b="1" spc="-5" dirty="0" smtClean="0">
                <a:solidFill>
                  <a:srgbClr val="0070C0"/>
                </a:solidFill>
                <a:uFill>
                  <a:solidFill>
                    <a:srgbClr val="000000"/>
                  </a:solidFill>
                </a:uFill>
                <a:latin typeface="Century Gothic"/>
                <a:cs typeface="Century Gothic"/>
              </a:rPr>
              <a:t>iperattività</a:t>
            </a:r>
            <a:r>
              <a:rPr lang="it-IT" sz="2000" b="1" spc="-5" dirty="0" smtClean="0">
                <a:solidFill>
                  <a:srgbClr val="0070C0"/>
                </a:solidFill>
                <a:latin typeface="Century Gothic"/>
                <a:cs typeface="Century Gothic"/>
              </a:rPr>
              <a:t>, cioè </a:t>
            </a:r>
            <a:r>
              <a:rPr lang="it-IT" sz="2000" b="1" dirty="0" smtClean="0">
                <a:solidFill>
                  <a:srgbClr val="0070C0"/>
                </a:solidFill>
                <a:latin typeface="Century Gothic"/>
                <a:cs typeface="Century Gothic"/>
              </a:rPr>
              <a:t>ad  una </a:t>
            </a:r>
            <a:r>
              <a:rPr lang="it-IT" sz="2000" b="1" spc="-5" dirty="0" smtClean="0">
                <a:solidFill>
                  <a:srgbClr val="0070C0"/>
                </a:solidFill>
                <a:latin typeface="Century Gothic"/>
                <a:cs typeface="Century Gothic"/>
              </a:rPr>
              <a:t>attività disorganizzata </a:t>
            </a:r>
            <a:r>
              <a:rPr lang="it-IT" sz="2000" b="1" dirty="0" smtClean="0">
                <a:solidFill>
                  <a:srgbClr val="0070C0"/>
                </a:solidFill>
                <a:latin typeface="Century Gothic"/>
                <a:cs typeface="Century Gothic"/>
              </a:rPr>
              <a:t>ed </a:t>
            </a:r>
            <a:r>
              <a:rPr lang="it-IT" sz="2000" b="1" spc="-5" dirty="0" smtClean="0">
                <a:solidFill>
                  <a:srgbClr val="0070C0"/>
                </a:solidFill>
                <a:latin typeface="Century Gothic"/>
                <a:cs typeface="Century Gothic"/>
              </a:rPr>
              <a:t>eccessiva </a:t>
            </a:r>
          </a:p>
          <a:p>
            <a:pPr marL="12700" marR="5080" algn="just">
              <a:lnSpc>
                <a:spcPct val="100000"/>
              </a:lnSpc>
              <a:spcBef>
                <a:spcPts val="25"/>
              </a:spcBef>
            </a:pPr>
            <a:r>
              <a:rPr lang="it-IT" sz="2000" b="1" dirty="0">
                <a:latin typeface="Century Gothic"/>
                <a:cs typeface="Century Gothic"/>
              </a:rPr>
              <a:t>I</a:t>
            </a:r>
            <a:r>
              <a:rPr lang="it-IT" sz="2000" b="1" spc="-5" dirty="0" smtClean="0">
                <a:latin typeface="Century Gothic"/>
                <a:cs typeface="Century Gothic"/>
              </a:rPr>
              <a:t>n classe, </a:t>
            </a:r>
            <a:r>
              <a:rPr lang="it-IT" sz="2000" b="1" dirty="0" smtClean="0">
                <a:latin typeface="Century Gothic"/>
                <a:cs typeface="Century Gothic"/>
              </a:rPr>
              <a:t>ad  </a:t>
            </a:r>
            <a:r>
              <a:rPr lang="it-IT" sz="2000" b="1" spc="-5" dirty="0" smtClean="0">
                <a:latin typeface="Century Gothic"/>
                <a:cs typeface="Century Gothic"/>
              </a:rPr>
              <a:t>esempio, si caratterizza per</a:t>
            </a:r>
            <a:r>
              <a:rPr lang="it-IT" sz="2000" spc="-5" dirty="0" smtClean="0">
                <a:latin typeface="Century Gothic"/>
                <a:cs typeface="Century Gothic"/>
              </a:rPr>
              <a:t>:</a:t>
            </a:r>
          </a:p>
          <a:p>
            <a:pPr marL="12700" marR="5080" algn="just">
              <a:lnSpc>
                <a:spcPct val="100000"/>
              </a:lnSpc>
              <a:spcBef>
                <a:spcPts val="25"/>
              </a:spcBef>
              <a:buFont typeface="Arial" pitchFamily="34" charset="0"/>
              <a:buChar char="•"/>
            </a:pPr>
            <a:r>
              <a:rPr lang="it-IT" sz="2000" b="1" spc="-5" dirty="0" smtClean="0">
                <a:solidFill>
                  <a:srgbClr val="FF0000"/>
                </a:solidFill>
                <a:latin typeface="Century Gothic"/>
                <a:cs typeface="Century Gothic"/>
              </a:rPr>
              <a:t> difficoltà</a:t>
            </a:r>
            <a:r>
              <a:rPr lang="it-IT" sz="2000" spc="-5" dirty="0" smtClean="0">
                <a:latin typeface="Century Gothic"/>
                <a:cs typeface="Century Gothic"/>
              </a:rPr>
              <a:t> </a:t>
            </a:r>
            <a:r>
              <a:rPr lang="it-IT" sz="2000" dirty="0" smtClean="0">
                <a:latin typeface="Century Gothic"/>
                <a:cs typeface="Century Gothic"/>
              </a:rPr>
              <a:t>a </a:t>
            </a:r>
            <a:r>
              <a:rPr lang="it-IT" sz="2000" spc="-5" dirty="0" smtClean="0">
                <a:latin typeface="Century Gothic"/>
                <a:cs typeface="Century Gothic"/>
              </a:rPr>
              <a:t>stare seduti,  </a:t>
            </a:r>
          </a:p>
          <a:p>
            <a:pPr marL="12700" marR="5080" algn="just">
              <a:lnSpc>
                <a:spcPct val="100000"/>
              </a:lnSpc>
              <a:spcBef>
                <a:spcPts val="25"/>
              </a:spcBef>
              <a:buFont typeface="Arial" pitchFamily="34" charset="0"/>
              <a:buChar char="•"/>
            </a:pPr>
            <a:r>
              <a:rPr lang="it-IT" sz="2000" b="1" spc="-5" dirty="0" smtClean="0">
                <a:solidFill>
                  <a:srgbClr val="FF0000"/>
                </a:solidFill>
                <a:latin typeface="Century Gothic"/>
                <a:cs typeface="Century Gothic"/>
              </a:rPr>
              <a:t> tendenza</a:t>
            </a:r>
            <a:r>
              <a:rPr lang="it-IT" sz="2000" spc="-5" dirty="0" smtClean="0">
                <a:latin typeface="Century Gothic"/>
                <a:cs typeface="Century Gothic"/>
              </a:rPr>
              <a:t> </a:t>
            </a:r>
            <a:r>
              <a:rPr lang="it-IT" sz="2000" dirty="0" smtClean="0">
                <a:latin typeface="Century Gothic"/>
                <a:cs typeface="Century Gothic"/>
              </a:rPr>
              <a:t>a </a:t>
            </a:r>
            <a:r>
              <a:rPr lang="it-IT" sz="2000" spc="-5" dirty="0" smtClean="0">
                <a:latin typeface="Century Gothic"/>
                <a:cs typeface="Century Gothic"/>
              </a:rPr>
              <a:t>fare rumore, </a:t>
            </a:r>
          </a:p>
          <a:p>
            <a:pPr marL="12700" marR="5080" algn="just">
              <a:lnSpc>
                <a:spcPct val="100000"/>
              </a:lnSpc>
              <a:spcBef>
                <a:spcPts val="25"/>
              </a:spcBef>
              <a:buFont typeface="Arial" pitchFamily="34" charset="0"/>
              <a:buChar char="•"/>
            </a:pPr>
            <a:r>
              <a:rPr lang="it-IT" sz="2000" b="1" spc="-5" dirty="0" smtClean="0">
                <a:solidFill>
                  <a:srgbClr val="FF0000"/>
                </a:solidFill>
                <a:latin typeface="Century Gothic"/>
                <a:cs typeface="Century Gothic"/>
              </a:rPr>
              <a:t> distrarre</a:t>
            </a:r>
            <a:r>
              <a:rPr lang="it-IT" sz="2000" b="1" spc="-5" dirty="0" smtClean="0">
                <a:latin typeface="Century Gothic"/>
                <a:cs typeface="Century Gothic"/>
              </a:rPr>
              <a:t> </a:t>
            </a:r>
            <a:r>
              <a:rPr lang="it-IT" sz="2000" spc="-5" dirty="0" smtClean="0">
                <a:latin typeface="Century Gothic"/>
                <a:cs typeface="Century Gothic"/>
              </a:rPr>
              <a:t>gli altri, </a:t>
            </a:r>
          </a:p>
          <a:p>
            <a:pPr marL="12700" marR="5080" algn="just">
              <a:lnSpc>
                <a:spcPct val="100000"/>
              </a:lnSpc>
              <a:spcBef>
                <a:spcPts val="25"/>
              </a:spcBef>
              <a:buFont typeface="Arial" pitchFamily="34" charset="0"/>
              <a:buChar char="•"/>
            </a:pPr>
            <a:r>
              <a:rPr lang="it-IT" sz="2000" b="1" spc="-5" dirty="0" smtClean="0">
                <a:solidFill>
                  <a:srgbClr val="FF0000"/>
                </a:solidFill>
                <a:latin typeface="Century Gothic"/>
                <a:cs typeface="Century Gothic"/>
              </a:rPr>
              <a:t> dondolarsi</a:t>
            </a:r>
            <a:r>
              <a:rPr lang="it-IT" sz="2000" spc="-5" dirty="0" smtClean="0">
                <a:latin typeface="Century Gothic"/>
                <a:cs typeface="Century Gothic"/>
              </a:rPr>
              <a:t> sulla  sedia, </a:t>
            </a:r>
          </a:p>
          <a:p>
            <a:pPr marL="179388" marR="5080" indent="-166688" algn="just">
              <a:lnSpc>
                <a:spcPct val="100000"/>
              </a:lnSpc>
              <a:spcBef>
                <a:spcPts val="25"/>
              </a:spcBef>
              <a:buFont typeface="Arial" pitchFamily="34" charset="0"/>
              <a:buChar char="•"/>
            </a:pPr>
            <a:r>
              <a:rPr lang="it-IT" sz="2000" b="1" spc="-5" dirty="0" smtClean="0">
                <a:solidFill>
                  <a:srgbClr val="FF0000"/>
                </a:solidFill>
                <a:latin typeface="Century Gothic"/>
                <a:cs typeface="Century Gothic"/>
              </a:rPr>
              <a:t>difficoltà</a:t>
            </a:r>
            <a:r>
              <a:rPr lang="it-IT" sz="2000" spc="-5" dirty="0" smtClean="0">
                <a:latin typeface="Century Gothic"/>
                <a:cs typeface="Century Gothic"/>
              </a:rPr>
              <a:t> </a:t>
            </a:r>
            <a:r>
              <a:rPr lang="it-IT" sz="2000" dirty="0" smtClean="0">
                <a:latin typeface="Century Gothic"/>
                <a:cs typeface="Century Gothic"/>
              </a:rPr>
              <a:t>a </a:t>
            </a:r>
            <a:r>
              <a:rPr lang="it-IT" sz="2000" spc="-5" dirty="0" smtClean="0">
                <a:latin typeface="Century Gothic"/>
                <a:cs typeface="Century Gothic"/>
              </a:rPr>
              <a:t>rispettare le regole, </a:t>
            </a:r>
            <a:r>
              <a:rPr lang="it-IT" sz="2000" dirty="0" smtClean="0">
                <a:latin typeface="Century Gothic"/>
                <a:cs typeface="Century Gothic"/>
              </a:rPr>
              <a:t>i </a:t>
            </a:r>
            <a:r>
              <a:rPr lang="it-IT" sz="2000" spc="-5" dirty="0" smtClean="0">
                <a:latin typeface="Century Gothic"/>
                <a:cs typeface="Century Gothic"/>
              </a:rPr>
              <a:t>tempi </a:t>
            </a:r>
            <a:r>
              <a:rPr lang="it-IT" sz="2000" dirty="0" smtClean="0">
                <a:latin typeface="Century Gothic"/>
                <a:cs typeface="Century Gothic"/>
              </a:rPr>
              <a:t>e </a:t>
            </a:r>
            <a:r>
              <a:rPr lang="it-IT" sz="2000" spc="-5" dirty="0" smtClean="0">
                <a:latin typeface="Century Gothic"/>
                <a:cs typeface="Century Gothic"/>
              </a:rPr>
              <a:t>gli spazi dei  compagni.</a:t>
            </a:r>
            <a:endParaRPr lang="it-IT" sz="2000" dirty="0">
              <a:latin typeface="Century Gothic"/>
              <a:cs typeface="Century Gothic"/>
            </a:endParaRPr>
          </a:p>
        </p:txBody>
      </p:sp>
      <p:pic>
        <p:nvPicPr>
          <p:cNvPr id="17410" name="Picture 2" descr="C:\Users\Master\Desktop\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04100" y="2019300"/>
            <a:ext cx="3048000" cy="2876468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7500" y="212095"/>
            <a:ext cx="10058400" cy="62901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5"/>
              </a:spcBef>
            </a:pPr>
            <a:r>
              <a:rPr sz="4000" b="1" dirty="0">
                <a:solidFill>
                  <a:srgbClr val="FF0000"/>
                </a:solidFill>
              </a:rPr>
              <a:t>Il </a:t>
            </a:r>
            <a:r>
              <a:rPr sz="4000" b="1" dirty="0" err="1">
                <a:solidFill>
                  <a:srgbClr val="FF0000"/>
                </a:solidFill>
              </a:rPr>
              <a:t>disagio</a:t>
            </a:r>
            <a:r>
              <a:rPr sz="4000" b="1" dirty="0">
                <a:solidFill>
                  <a:srgbClr val="FF0000"/>
                </a:solidFill>
              </a:rPr>
              <a:t> </a:t>
            </a:r>
            <a:r>
              <a:rPr sz="4000" b="1" dirty="0" smtClean="0">
                <a:solidFill>
                  <a:srgbClr val="FF0000"/>
                </a:solidFill>
              </a:rPr>
              <a:t>infantile</a:t>
            </a:r>
            <a:endParaRPr sz="4000" b="1" dirty="0">
              <a:solidFill>
                <a:srgbClr val="FF0000"/>
              </a:solidFill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BD2CC-163F-4ACF-9103-8C0FCCDF7321}" type="datetime1">
              <a:rPr lang="en-US" smtClean="0"/>
              <a:pPr/>
              <a:t>4/26/2020</a:t>
            </a:fld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19</a:t>
            </a:fld>
            <a:endParaRPr lang="it-IT"/>
          </a:p>
        </p:txBody>
      </p:sp>
      <p:sp>
        <p:nvSpPr>
          <p:cNvPr id="22" name="CasellaDiTesto 21"/>
          <p:cNvSpPr txBox="1"/>
          <p:nvPr/>
        </p:nvSpPr>
        <p:spPr>
          <a:xfrm>
            <a:off x="317500" y="800100"/>
            <a:ext cx="1005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spc="-5" dirty="0" smtClean="0">
                <a:solidFill>
                  <a:srgbClr val="0070C0"/>
                </a:solidFill>
                <a:latin typeface="Century Gothic"/>
                <a:cs typeface="Century Gothic"/>
              </a:rPr>
              <a:t>Le principali cause di questi comportamenti</a:t>
            </a:r>
            <a:endParaRPr lang="it-IT" sz="2400" b="1" dirty="0">
              <a:solidFill>
                <a:srgbClr val="0070C0"/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3441700" y="1409700"/>
            <a:ext cx="6934200" cy="4106252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5"/>
              </a:spcBef>
            </a:pPr>
            <a:r>
              <a:rPr lang="it-IT" sz="2000" b="1" spc="-5" dirty="0" smtClean="0">
                <a:solidFill>
                  <a:srgbClr val="FF0000"/>
                </a:solidFill>
                <a:latin typeface="Century Gothic"/>
                <a:cs typeface="Century Gothic"/>
              </a:rPr>
              <a:t>Sono causati </a:t>
            </a:r>
            <a:r>
              <a:rPr lang="it-IT" sz="2000" dirty="0" smtClean="0">
                <a:latin typeface="Century Gothic"/>
                <a:cs typeface="Century Gothic"/>
              </a:rPr>
              <a:t>da </a:t>
            </a:r>
            <a:r>
              <a:rPr lang="it-IT" sz="2000" spc="-5" dirty="0" smtClean="0">
                <a:latin typeface="Century Gothic"/>
                <a:cs typeface="Century Gothic"/>
              </a:rPr>
              <a:t>difficoltà oggettive  nell’autocontrollo </a:t>
            </a:r>
            <a:r>
              <a:rPr lang="it-IT" sz="2000" dirty="0" smtClean="0">
                <a:latin typeface="Century Gothic"/>
                <a:cs typeface="Century Gothic"/>
              </a:rPr>
              <a:t>e </a:t>
            </a:r>
            <a:r>
              <a:rPr lang="it-IT" sz="2000" spc="-5" dirty="0" smtClean="0">
                <a:latin typeface="Century Gothic"/>
                <a:cs typeface="Century Gothic"/>
              </a:rPr>
              <a:t>nella capacità di pianificazione. </a:t>
            </a:r>
          </a:p>
          <a:p>
            <a:pPr marL="12700" marR="5080" algn="just">
              <a:lnSpc>
                <a:spcPct val="100000"/>
              </a:lnSpc>
              <a:spcBef>
                <a:spcPts val="105"/>
              </a:spcBef>
            </a:pPr>
            <a:r>
              <a:rPr lang="it-IT" sz="2000" b="1" spc="-5" dirty="0" smtClean="0">
                <a:solidFill>
                  <a:srgbClr val="FF0000"/>
                </a:solidFill>
                <a:latin typeface="Century Gothic"/>
                <a:cs typeface="Century Gothic"/>
              </a:rPr>
              <a:t>Molti  di questi bambini </a:t>
            </a:r>
            <a:r>
              <a:rPr lang="it-IT" sz="2000" spc="-5" dirty="0" smtClean="0">
                <a:latin typeface="Century Gothic"/>
                <a:cs typeface="Century Gothic"/>
              </a:rPr>
              <a:t>hanno difficoltà </a:t>
            </a:r>
            <a:r>
              <a:rPr lang="it-IT" sz="2000" dirty="0" smtClean="0">
                <a:latin typeface="Century Gothic"/>
                <a:cs typeface="Century Gothic"/>
              </a:rPr>
              <a:t>ad andare </a:t>
            </a:r>
            <a:r>
              <a:rPr lang="it-IT" sz="2000" spc="-5" dirty="0" smtClean="0">
                <a:latin typeface="Century Gothic"/>
                <a:cs typeface="Century Gothic"/>
              </a:rPr>
              <a:t>d’accordo  </a:t>
            </a:r>
            <a:r>
              <a:rPr lang="it-IT" sz="2000" dirty="0" smtClean="0">
                <a:latin typeface="Century Gothic"/>
                <a:cs typeface="Century Gothic"/>
              </a:rPr>
              <a:t>con i </a:t>
            </a:r>
            <a:r>
              <a:rPr lang="it-IT" sz="2000" spc="-5" dirty="0" smtClean="0">
                <a:latin typeface="Century Gothic"/>
                <a:cs typeface="Century Gothic"/>
              </a:rPr>
              <a:t>coetanei </a:t>
            </a:r>
            <a:r>
              <a:rPr lang="it-IT" sz="2000" dirty="0" smtClean="0">
                <a:latin typeface="Century Gothic"/>
                <a:cs typeface="Century Gothic"/>
              </a:rPr>
              <a:t>e a </a:t>
            </a:r>
            <a:r>
              <a:rPr lang="it-IT" sz="2000" spc="-5" dirty="0" smtClean="0">
                <a:latin typeface="Century Gothic"/>
                <a:cs typeface="Century Gothic"/>
              </a:rPr>
              <a:t>stabilire </a:t>
            </a:r>
            <a:r>
              <a:rPr lang="it-IT" sz="2000" dirty="0" smtClean="0">
                <a:latin typeface="Century Gothic"/>
                <a:cs typeface="Century Gothic"/>
              </a:rPr>
              <a:t>con </a:t>
            </a:r>
            <a:r>
              <a:rPr lang="it-IT" sz="2000" spc="-5" dirty="0" smtClean="0">
                <a:latin typeface="Century Gothic"/>
                <a:cs typeface="Century Gothic"/>
              </a:rPr>
              <a:t>loro rapporti di amicizia  probabilmente perché il loro comportamento </a:t>
            </a:r>
            <a:r>
              <a:rPr lang="it-IT" sz="2000" dirty="0" smtClean="0">
                <a:latin typeface="Century Gothic"/>
                <a:cs typeface="Century Gothic"/>
              </a:rPr>
              <a:t>è </a:t>
            </a:r>
            <a:r>
              <a:rPr lang="it-IT" sz="2000" spc="-5" dirty="0" smtClean="0">
                <a:latin typeface="Century Gothic"/>
                <a:cs typeface="Century Gothic"/>
              </a:rPr>
              <a:t>spesso  </a:t>
            </a:r>
            <a:r>
              <a:rPr lang="it-IT" sz="2000" dirty="0" smtClean="0">
                <a:latin typeface="Century Gothic"/>
                <a:cs typeface="Century Gothic"/>
              </a:rPr>
              <a:t>aggressivo e </a:t>
            </a:r>
            <a:r>
              <a:rPr lang="it-IT" sz="2000" spc="-5" dirty="0" smtClean="0">
                <a:latin typeface="Century Gothic"/>
                <a:cs typeface="Century Gothic"/>
              </a:rPr>
              <a:t>in </a:t>
            </a:r>
            <a:r>
              <a:rPr lang="it-IT" sz="2000" dirty="0" smtClean="0">
                <a:latin typeface="Century Gothic"/>
                <a:cs typeface="Century Gothic"/>
              </a:rPr>
              <a:t>generale irritante per gli</a:t>
            </a:r>
            <a:r>
              <a:rPr lang="it-IT" sz="2000" spc="-65" dirty="0" smtClean="0">
                <a:latin typeface="Century Gothic"/>
                <a:cs typeface="Century Gothic"/>
              </a:rPr>
              <a:t> </a:t>
            </a:r>
            <a:r>
              <a:rPr lang="it-IT" sz="2000" dirty="0" smtClean="0">
                <a:latin typeface="Century Gothic"/>
                <a:cs typeface="Century Gothic"/>
              </a:rPr>
              <a:t>altri.</a:t>
            </a:r>
          </a:p>
          <a:p>
            <a:pPr marL="12700" marR="5080" algn="just">
              <a:lnSpc>
                <a:spcPct val="100000"/>
              </a:lnSpc>
              <a:spcBef>
                <a:spcPts val="30"/>
              </a:spcBef>
            </a:pPr>
            <a:r>
              <a:rPr lang="it-IT" sz="2000" b="1" spc="-5" dirty="0" smtClean="0">
                <a:solidFill>
                  <a:srgbClr val="FF0000"/>
                </a:solidFill>
                <a:latin typeface="Century Gothic"/>
                <a:cs typeface="Century Gothic"/>
              </a:rPr>
              <a:t>In questi bambini </a:t>
            </a:r>
            <a:r>
              <a:rPr lang="it-IT" sz="2000" dirty="0" smtClean="0">
                <a:latin typeface="Century Gothic"/>
                <a:cs typeface="Century Gothic"/>
              </a:rPr>
              <a:t>è </a:t>
            </a:r>
            <a:r>
              <a:rPr lang="it-IT" sz="2000" spc="-5" dirty="0" smtClean="0">
                <a:latin typeface="Century Gothic"/>
                <a:cs typeface="Century Gothic"/>
              </a:rPr>
              <a:t>comune </a:t>
            </a:r>
            <a:r>
              <a:rPr lang="it-IT" sz="2000" dirty="0" smtClean="0">
                <a:latin typeface="Century Gothic"/>
                <a:cs typeface="Century Gothic"/>
              </a:rPr>
              <a:t>una </a:t>
            </a:r>
            <a:r>
              <a:rPr lang="it-IT" sz="2000" spc="-5" dirty="0" smtClean="0">
                <a:latin typeface="Century Gothic"/>
                <a:cs typeface="Century Gothic"/>
              </a:rPr>
              <a:t>compromissione cognitiva  </a:t>
            </a:r>
            <a:r>
              <a:rPr lang="it-IT" sz="2000" dirty="0" smtClean="0">
                <a:latin typeface="Century Gothic"/>
                <a:cs typeface="Century Gothic"/>
              </a:rPr>
              <a:t>con </a:t>
            </a:r>
            <a:r>
              <a:rPr lang="it-IT" sz="2000" spc="-5" dirty="0" smtClean="0">
                <a:latin typeface="Century Gothic"/>
                <a:cs typeface="Century Gothic"/>
              </a:rPr>
              <a:t>ritardi specifici dello sviluppo motorio, del linguaggio </a:t>
            </a:r>
            <a:r>
              <a:rPr lang="it-IT" sz="2000" dirty="0" smtClean="0">
                <a:latin typeface="Century Gothic"/>
                <a:cs typeface="Century Gothic"/>
              </a:rPr>
              <a:t>e  </a:t>
            </a:r>
            <a:r>
              <a:rPr lang="it-IT" sz="2000" spc="-5" dirty="0" smtClean="0">
                <a:latin typeface="Century Gothic"/>
                <a:cs typeface="Century Gothic"/>
              </a:rPr>
              <a:t>difficoltà di</a:t>
            </a:r>
            <a:r>
              <a:rPr lang="it-IT" sz="2000" spc="-30" dirty="0" smtClean="0">
                <a:latin typeface="Century Gothic"/>
                <a:cs typeface="Century Gothic"/>
              </a:rPr>
              <a:t> </a:t>
            </a:r>
            <a:r>
              <a:rPr lang="it-IT" sz="2000" spc="-5" dirty="0" smtClean="0">
                <a:latin typeface="Century Gothic"/>
                <a:cs typeface="Century Gothic"/>
              </a:rPr>
              <a:t>apprendimento.</a:t>
            </a:r>
            <a:endParaRPr lang="it-IT" sz="2000" dirty="0" smtClean="0">
              <a:latin typeface="Century Gothic"/>
              <a:cs typeface="Century Gothic"/>
            </a:endParaRPr>
          </a:p>
          <a:p>
            <a:pPr marL="12700" marR="6985" algn="just">
              <a:lnSpc>
                <a:spcPct val="100000"/>
              </a:lnSpc>
              <a:spcBef>
                <a:spcPts val="10"/>
              </a:spcBef>
            </a:pPr>
            <a:r>
              <a:rPr lang="it-IT" sz="2000" b="1" spc="-5" dirty="0" smtClean="0">
                <a:solidFill>
                  <a:srgbClr val="FF0000"/>
                </a:solidFill>
                <a:latin typeface="Century Gothic"/>
                <a:cs typeface="Century Gothic"/>
              </a:rPr>
              <a:t>Il disturbo tende </a:t>
            </a:r>
            <a:r>
              <a:rPr lang="it-IT" sz="2000" dirty="0" smtClean="0">
                <a:latin typeface="Century Gothic"/>
                <a:cs typeface="Century Gothic"/>
              </a:rPr>
              <a:t>a </a:t>
            </a:r>
            <a:r>
              <a:rPr lang="it-IT" sz="2000" spc="-5" dirty="0" smtClean="0">
                <a:latin typeface="Century Gothic"/>
                <a:cs typeface="Century Gothic"/>
              </a:rPr>
              <a:t>persistere in adolescenza </a:t>
            </a:r>
            <a:r>
              <a:rPr lang="it-IT" sz="2000" dirty="0" smtClean="0">
                <a:latin typeface="Century Gothic"/>
                <a:cs typeface="Century Gothic"/>
              </a:rPr>
              <a:t>ed </a:t>
            </a:r>
            <a:r>
              <a:rPr lang="it-IT" sz="2000" spc="-5" dirty="0" smtClean="0">
                <a:latin typeface="Century Gothic"/>
                <a:cs typeface="Century Gothic"/>
              </a:rPr>
              <a:t>in età  adulta, ma l’iperattività si manifesta piuttosto </a:t>
            </a:r>
            <a:r>
              <a:rPr lang="it-IT" sz="2000" dirty="0" smtClean="0">
                <a:latin typeface="Century Gothic"/>
                <a:cs typeface="Century Gothic"/>
              </a:rPr>
              <a:t>come </a:t>
            </a:r>
            <a:r>
              <a:rPr lang="it-IT" sz="2000" spc="-5" dirty="0" smtClean="0">
                <a:latin typeface="Century Gothic"/>
                <a:cs typeface="Century Gothic"/>
              </a:rPr>
              <a:t>un  senso interiore di irrequietezza.</a:t>
            </a:r>
            <a:endParaRPr lang="it-IT" sz="2000" dirty="0">
              <a:latin typeface="Century Gothic"/>
              <a:cs typeface="Century Gothic"/>
            </a:endParaRPr>
          </a:p>
        </p:txBody>
      </p:sp>
      <p:pic>
        <p:nvPicPr>
          <p:cNvPr id="18434" name="Picture 2" descr="C:\Users\Master\Desktop\12.jpg"/>
          <p:cNvPicPr>
            <a:picLocks noChangeAspect="1" noChangeArrowheads="1"/>
          </p:cNvPicPr>
          <p:nvPr/>
        </p:nvPicPr>
        <p:blipFill>
          <a:blip r:embed="rId2" cstate="print"/>
          <a:srcRect l="16000" r="17333"/>
          <a:stretch>
            <a:fillRect/>
          </a:stretch>
        </p:blipFill>
        <p:spPr bwMode="auto">
          <a:xfrm>
            <a:off x="317500" y="2171700"/>
            <a:ext cx="2921000" cy="2453640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7500" y="212095"/>
            <a:ext cx="10058400" cy="62901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5"/>
              </a:spcBef>
            </a:pPr>
            <a:r>
              <a:rPr sz="4000" b="1" dirty="0">
                <a:solidFill>
                  <a:srgbClr val="FF0000"/>
                </a:solidFill>
              </a:rPr>
              <a:t>Il </a:t>
            </a:r>
            <a:r>
              <a:rPr sz="4000" b="1" dirty="0" err="1">
                <a:solidFill>
                  <a:srgbClr val="FF0000"/>
                </a:solidFill>
              </a:rPr>
              <a:t>disagio</a:t>
            </a:r>
            <a:r>
              <a:rPr sz="4000" b="1" dirty="0">
                <a:solidFill>
                  <a:srgbClr val="FF0000"/>
                </a:solidFill>
              </a:rPr>
              <a:t> </a:t>
            </a:r>
            <a:r>
              <a:rPr sz="4000" b="1" dirty="0" smtClean="0">
                <a:solidFill>
                  <a:srgbClr val="FF0000"/>
                </a:solidFill>
              </a:rPr>
              <a:t>infantile</a:t>
            </a:r>
            <a:endParaRPr sz="4000" b="1" dirty="0">
              <a:solidFill>
                <a:srgbClr val="FF0000"/>
              </a:solidFill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BD2CC-163F-4ACF-9103-8C0FCCDF7321}" type="datetime1">
              <a:rPr lang="en-US" smtClean="0"/>
              <a:pPr/>
              <a:t>4/26/2020</a:t>
            </a:fld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2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317500" y="4762500"/>
            <a:ext cx="10058400" cy="646331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12700" marR="6350" algn="ctr">
              <a:lnSpc>
                <a:spcPct val="100000"/>
              </a:lnSpc>
              <a:spcBef>
                <a:spcPts val="105"/>
              </a:spcBef>
            </a:pPr>
            <a:r>
              <a:rPr lang="it-IT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Diverso è il disagio deviante i cui segnali sono più  facili da cogliere nei comportamenti definiti  </a:t>
            </a:r>
            <a:r>
              <a:rPr lang="it-IT" b="1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disadattivi</a:t>
            </a:r>
            <a:r>
              <a:rPr lang="it-IT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 che si riferiscono al contesto sociale  e/o</a:t>
            </a:r>
            <a:r>
              <a:rPr lang="it-IT" b="1" spc="-5" dirty="0" smtClean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lang="it-IT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scolastico.</a:t>
            </a:r>
            <a:endParaRPr lang="it-IT" sz="2000" b="1" dirty="0">
              <a:solidFill>
                <a:srgbClr val="FF0000"/>
              </a:solidFill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1003300" y="1028701"/>
            <a:ext cx="3581400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FFFF00"/>
                </a:solidFill>
              </a:rPr>
              <a:t>I segnali del disagio:</a:t>
            </a:r>
            <a:endParaRPr lang="it-IT" sz="2400" b="1" dirty="0">
              <a:solidFill>
                <a:srgbClr val="FFFF00"/>
              </a:solidFill>
            </a:endParaRPr>
          </a:p>
        </p:txBody>
      </p:sp>
      <p:sp>
        <p:nvSpPr>
          <p:cNvPr id="15" name="Rettangolo 14"/>
          <p:cNvSpPr/>
          <p:nvPr/>
        </p:nvSpPr>
        <p:spPr>
          <a:xfrm>
            <a:off x="1003300" y="1943100"/>
            <a:ext cx="3581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 smtClean="0"/>
              <a:t>Ansia</a:t>
            </a:r>
            <a:endParaRPr lang="it-IT" sz="2400" b="1" dirty="0"/>
          </a:p>
        </p:txBody>
      </p:sp>
      <p:sp>
        <p:nvSpPr>
          <p:cNvPr id="16" name="Rettangolo 15"/>
          <p:cNvSpPr/>
          <p:nvPr/>
        </p:nvSpPr>
        <p:spPr>
          <a:xfrm>
            <a:off x="1003300" y="2857500"/>
            <a:ext cx="3581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 smtClean="0"/>
              <a:t>Cambiamenti di umore</a:t>
            </a:r>
            <a:endParaRPr lang="it-IT" sz="2400" b="1" dirty="0"/>
          </a:p>
        </p:txBody>
      </p:sp>
      <p:sp>
        <p:nvSpPr>
          <p:cNvPr id="17" name="Rettangolo 16"/>
          <p:cNvSpPr/>
          <p:nvPr/>
        </p:nvSpPr>
        <p:spPr>
          <a:xfrm>
            <a:off x="1003300" y="3848100"/>
            <a:ext cx="3581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 smtClean="0"/>
              <a:t>Irrequietezza</a:t>
            </a:r>
            <a:endParaRPr lang="it-IT" sz="2400" b="1" dirty="0"/>
          </a:p>
        </p:txBody>
      </p:sp>
      <p:sp>
        <p:nvSpPr>
          <p:cNvPr id="18" name="Rettangolo 17"/>
          <p:cNvSpPr/>
          <p:nvPr/>
        </p:nvSpPr>
        <p:spPr>
          <a:xfrm>
            <a:off x="6108700" y="3848100"/>
            <a:ext cx="35052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 smtClean="0"/>
              <a:t>Disturbi del sonno</a:t>
            </a:r>
            <a:endParaRPr lang="it-IT" sz="2400" b="1" dirty="0"/>
          </a:p>
        </p:txBody>
      </p:sp>
      <p:sp>
        <p:nvSpPr>
          <p:cNvPr id="19" name="CasellaDiTesto 18"/>
          <p:cNvSpPr txBox="1"/>
          <p:nvPr/>
        </p:nvSpPr>
        <p:spPr>
          <a:xfrm>
            <a:off x="6108700" y="1028700"/>
            <a:ext cx="3581400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FFFF00"/>
                </a:solidFill>
              </a:rPr>
              <a:t>I sintomi del disagio:</a:t>
            </a:r>
            <a:endParaRPr lang="it-IT" sz="2400" b="1" dirty="0">
              <a:solidFill>
                <a:srgbClr val="FFFF00"/>
              </a:solidFill>
            </a:endParaRPr>
          </a:p>
        </p:txBody>
      </p:sp>
      <p:sp>
        <p:nvSpPr>
          <p:cNvPr id="20" name="Rettangolo 19"/>
          <p:cNvSpPr/>
          <p:nvPr/>
        </p:nvSpPr>
        <p:spPr>
          <a:xfrm>
            <a:off x="6108700" y="1943100"/>
            <a:ext cx="3581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 smtClean="0"/>
              <a:t>Disturbi psicosomatici</a:t>
            </a:r>
          </a:p>
        </p:txBody>
      </p:sp>
      <p:sp>
        <p:nvSpPr>
          <p:cNvPr id="21" name="Rettangolo 20"/>
          <p:cNvSpPr/>
          <p:nvPr/>
        </p:nvSpPr>
        <p:spPr>
          <a:xfrm>
            <a:off x="6108700" y="2933700"/>
            <a:ext cx="3581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 smtClean="0"/>
              <a:t>Disturbi </a:t>
            </a:r>
            <a:r>
              <a:rPr lang="it-IT" sz="2400" b="1" dirty="0"/>
              <a:t>d</a:t>
            </a:r>
            <a:r>
              <a:rPr lang="it-IT" sz="2400" b="1" dirty="0" smtClean="0"/>
              <a:t>ell’alimentazione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7500" y="212095"/>
            <a:ext cx="10058400" cy="62901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5"/>
              </a:spcBef>
            </a:pPr>
            <a:r>
              <a:rPr sz="4000" b="1" dirty="0">
                <a:solidFill>
                  <a:srgbClr val="FF0000"/>
                </a:solidFill>
              </a:rPr>
              <a:t>Il </a:t>
            </a:r>
            <a:r>
              <a:rPr sz="4000" b="1" dirty="0" err="1">
                <a:solidFill>
                  <a:srgbClr val="FF0000"/>
                </a:solidFill>
              </a:rPr>
              <a:t>disagio</a:t>
            </a:r>
            <a:r>
              <a:rPr sz="4000" b="1" dirty="0">
                <a:solidFill>
                  <a:srgbClr val="FF0000"/>
                </a:solidFill>
              </a:rPr>
              <a:t> </a:t>
            </a:r>
            <a:r>
              <a:rPr sz="4000" b="1" dirty="0" smtClean="0">
                <a:solidFill>
                  <a:srgbClr val="FF0000"/>
                </a:solidFill>
              </a:rPr>
              <a:t>infantile</a:t>
            </a:r>
            <a:endParaRPr sz="4000" b="1" dirty="0">
              <a:solidFill>
                <a:srgbClr val="FF0000"/>
              </a:solidFill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BD2CC-163F-4ACF-9103-8C0FCCDF7321}" type="datetime1">
              <a:rPr lang="en-US" smtClean="0"/>
              <a:pPr/>
              <a:t>4/26/2020</a:t>
            </a:fld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20</a:t>
            </a:fld>
            <a:endParaRPr lang="it-IT"/>
          </a:p>
        </p:txBody>
      </p:sp>
      <p:sp>
        <p:nvSpPr>
          <p:cNvPr id="22" name="CasellaDiTesto 21"/>
          <p:cNvSpPr txBox="1"/>
          <p:nvPr/>
        </p:nvSpPr>
        <p:spPr>
          <a:xfrm>
            <a:off x="317500" y="800100"/>
            <a:ext cx="1005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spc="10" dirty="0" smtClean="0">
                <a:solidFill>
                  <a:srgbClr val="0070C0"/>
                </a:solidFill>
              </a:rPr>
              <a:t>Disturbo della</a:t>
            </a:r>
            <a:r>
              <a:rPr lang="it-IT" sz="2400" b="1" spc="-25" dirty="0" smtClean="0">
                <a:solidFill>
                  <a:srgbClr val="0070C0"/>
                </a:solidFill>
              </a:rPr>
              <a:t> </a:t>
            </a:r>
            <a:r>
              <a:rPr lang="it-IT" sz="2400" b="1" spc="10" dirty="0" smtClean="0">
                <a:solidFill>
                  <a:srgbClr val="0070C0"/>
                </a:solidFill>
              </a:rPr>
              <a:t>condotta</a:t>
            </a:r>
            <a:endParaRPr lang="it-IT" sz="2400" b="1" dirty="0">
              <a:solidFill>
                <a:srgbClr val="0070C0"/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317500" y="1310818"/>
            <a:ext cx="10058400" cy="4339650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5"/>
              </a:spcBef>
            </a:pPr>
            <a:r>
              <a:rPr lang="it-IT" sz="20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È </a:t>
            </a:r>
            <a:r>
              <a:rPr lang="it-IT" sz="2000" b="1" spc="-5" dirty="0" smtClean="0">
                <a:solidFill>
                  <a:srgbClr val="FF0000"/>
                </a:solidFill>
                <a:latin typeface="Century Gothic"/>
                <a:cs typeface="Century Gothic"/>
              </a:rPr>
              <a:t>caratterizzato </a:t>
            </a:r>
            <a:r>
              <a:rPr lang="it-IT" sz="2000" dirty="0" smtClean="0">
                <a:latin typeface="Century Gothic"/>
                <a:cs typeface="Century Gothic"/>
              </a:rPr>
              <a:t>da una </a:t>
            </a:r>
            <a:r>
              <a:rPr lang="it-IT" sz="2000" spc="-5" dirty="0" smtClean="0">
                <a:latin typeface="Century Gothic"/>
                <a:cs typeface="Century Gothic"/>
              </a:rPr>
              <a:t>modalità ripetitiva </a:t>
            </a:r>
            <a:r>
              <a:rPr lang="it-IT" sz="2000" dirty="0" smtClean="0">
                <a:latin typeface="Century Gothic"/>
                <a:cs typeface="Century Gothic"/>
              </a:rPr>
              <a:t>e </a:t>
            </a:r>
            <a:r>
              <a:rPr lang="it-IT" sz="2000" spc="-5" dirty="0" smtClean="0">
                <a:latin typeface="Century Gothic"/>
                <a:cs typeface="Century Gothic"/>
              </a:rPr>
              <a:t>ricorrente di  condotta antisociale, aggressiva </a:t>
            </a:r>
            <a:r>
              <a:rPr lang="it-IT" sz="2000" dirty="0" smtClean="0">
                <a:latin typeface="Century Gothic"/>
                <a:cs typeface="Century Gothic"/>
              </a:rPr>
              <a:t>o </a:t>
            </a:r>
            <a:r>
              <a:rPr lang="it-IT" sz="2000" spc="-5" dirty="0" smtClean="0">
                <a:latin typeface="Century Gothic"/>
                <a:cs typeface="Century Gothic"/>
              </a:rPr>
              <a:t>provocatoria che  conduce </a:t>
            </a:r>
            <a:r>
              <a:rPr lang="it-IT" sz="2000" dirty="0" smtClean="0">
                <a:latin typeface="Century Gothic"/>
                <a:cs typeface="Century Gothic"/>
              </a:rPr>
              <a:t>a </a:t>
            </a:r>
            <a:r>
              <a:rPr lang="it-IT" sz="2000" spc="-5" dirty="0" smtClean="0">
                <a:latin typeface="Century Gothic"/>
                <a:cs typeface="Century Gothic"/>
              </a:rPr>
              <a:t>significative violazioni della legge, delle  principali norme della società </a:t>
            </a:r>
            <a:r>
              <a:rPr lang="it-IT" sz="2000" dirty="0" smtClean="0">
                <a:latin typeface="Century Gothic"/>
                <a:cs typeface="Century Gothic"/>
              </a:rPr>
              <a:t>o </a:t>
            </a:r>
            <a:r>
              <a:rPr lang="it-IT" sz="2000" spc="-5" dirty="0" smtClean="0">
                <a:latin typeface="Century Gothic"/>
                <a:cs typeface="Century Gothic"/>
              </a:rPr>
              <a:t>dei diritti degli</a:t>
            </a:r>
            <a:r>
              <a:rPr lang="it-IT" sz="2000" spc="-15" dirty="0" smtClean="0">
                <a:latin typeface="Century Gothic"/>
                <a:cs typeface="Century Gothic"/>
              </a:rPr>
              <a:t> </a:t>
            </a:r>
            <a:r>
              <a:rPr lang="it-IT" sz="2000" spc="-5" dirty="0" smtClean="0">
                <a:latin typeface="Century Gothic"/>
                <a:cs typeface="Century Gothic"/>
              </a:rPr>
              <a:t>altri.</a:t>
            </a:r>
            <a:endParaRPr lang="it-IT" sz="2000" dirty="0" smtClean="0">
              <a:latin typeface="Century Gothic"/>
              <a:cs typeface="Century Gothic"/>
            </a:endParaRPr>
          </a:p>
          <a:p>
            <a:pPr marL="12700" marR="5080" algn="ctr">
              <a:lnSpc>
                <a:spcPct val="100000"/>
              </a:lnSpc>
              <a:spcBef>
                <a:spcPts val="15"/>
              </a:spcBef>
            </a:pPr>
            <a:r>
              <a:rPr lang="it-IT" sz="2000" b="1" spc="-5" dirty="0" smtClean="0">
                <a:solidFill>
                  <a:srgbClr val="0070C0"/>
                </a:solidFill>
                <a:latin typeface="Century Gothic"/>
                <a:cs typeface="Century Gothic"/>
              </a:rPr>
              <a:t>Fra </a:t>
            </a:r>
            <a:r>
              <a:rPr lang="it-IT" sz="2000" b="1" dirty="0" smtClean="0">
                <a:solidFill>
                  <a:srgbClr val="0070C0"/>
                </a:solidFill>
                <a:latin typeface="Century Gothic"/>
                <a:cs typeface="Century Gothic"/>
              </a:rPr>
              <a:t>i </a:t>
            </a:r>
            <a:r>
              <a:rPr lang="it-IT" sz="2000" b="1" spc="-5" dirty="0" smtClean="0">
                <a:solidFill>
                  <a:srgbClr val="0070C0"/>
                </a:solidFill>
                <a:latin typeface="Century Gothic"/>
                <a:cs typeface="Century Gothic"/>
              </a:rPr>
              <a:t>tipi di comportamento considerati sintomatici del  disturbo vi sono:</a:t>
            </a:r>
          </a:p>
          <a:p>
            <a:pPr marL="12700" marR="5080" algn="just">
              <a:lnSpc>
                <a:spcPct val="100000"/>
              </a:lnSpc>
              <a:spcBef>
                <a:spcPts val="15"/>
              </a:spcBef>
              <a:buFont typeface="Arial" pitchFamily="34" charset="0"/>
              <a:buChar char="•"/>
            </a:pPr>
            <a:r>
              <a:rPr lang="it-IT" sz="2000" b="1" spc="-5" dirty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lang="it-IT" sz="2000" b="1" spc="-5" dirty="0" smtClean="0">
                <a:solidFill>
                  <a:srgbClr val="FF0000"/>
                </a:solidFill>
                <a:latin typeface="Century Gothic"/>
                <a:cs typeface="Century Gothic"/>
              </a:rPr>
              <a:t>la distruzione </a:t>
            </a:r>
            <a:r>
              <a:rPr lang="it-IT" sz="2000" spc="-5" dirty="0" smtClean="0">
                <a:latin typeface="Century Gothic"/>
                <a:cs typeface="Century Gothic"/>
              </a:rPr>
              <a:t>di oggetti appartenenti ad  altri, </a:t>
            </a:r>
          </a:p>
          <a:p>
            <a:pPr marL="12700" marR="5080" algn="just">
              <a:lnSpc>
                <a:spcPct val="100000"/>
              </a:lnSpc>
              <a:spcBef>
                <a:spcPts val="15"/>
              </a:spcBef>
              <a:buFont typeface="Arial" pitchFamily="34" charset="0"/>
              <a:buChar char="•"/>
            </a:pPr>
            <a:r>
              <a:rPr lang="it-IT" sz="2000" b="1" spc="-5" dirty="0" smtClean="0">
                <a:solidFill>
                  <a:srgbClr val="FF0000"/>
                </a:solidFill>
                <a:latin typeface="Century Gothic"/>
                <a:cs typeface="Century Gothic"/>
              </a:rPr>
              <a:t> frequenti </a:t>
            </a:r>
            <a:r>
              <a:rPr lang="it-IT" sz="2000" spc="-5" dirty="0" smtClean="0">
                <a:latin typeface="Century Gothic"/>
                <a:cs typeface="Century Gothic"/>
              </a:rPr>
              <a:t>fughe </a:t>
            </a:r>
            <a:r>
              <a:rPr lang="it-IT" sz="2000" dirty="0" smtClean="0">
                <a:latin typeface="Century Gothic"/>
                <a:cs typeface="Century Gothic"/>
              </a:rPr>
              <a:t>da </a:t>
            </a:r>
            <a:r>
              <a:rPr lang="it-IT" sz="2000" spc="-5" dirty="0" smtClean="0">
                <a:latin typeface="Century Gothic"/>
                <a:cs typeface="Century Gothic"/>
              </a:rPr>
              <a:t>casa, </a:t>
            </a:r>
          </a:p>
          <a:p>
            <a:pPr marL="12700" marR="5080" algn="just">
              <a:lnSpc>
                <a:spcPct val="100000"/>
              </a:lnSpc>
              <a:spcBef>
                <a:spcPts val="15"/>
              </a:spcBef>
              <a:buFont typeface="Arial" pitchFamily="34" charset="0"/>
              <a:buChar char="•"/>
            </a:pPr>
            <a:r>
              <a:rPr lang="it-IT" sz="2000" b="1" spc="-5" dirty="0" smtClean="0">
                <a:solidFill>
                  <a:srgbClr val="FF0000"/>
                </a:solidFill>
                <a:latin typeface="Century Gothic"/>
                <a:cs typeface="Century Gothic"/>
              </a:rPr>
              <a:t> introduzione </a:t>
            </a:r>
            <a:r>
              <a:rPr lang="it-IT" sz="2000" spc="-5" dirty="0" smtClean="0">
                <a:latin typeface="Century Gothic"/>
                <a:cs typeface="Century Gothic"/>
              </a:rPr>
              <a:t>nelle proprietà  altrui, </a:t>
            </a:r>
          </a:p>
          <a:p>
            <a:pPr marL="12700" marR="5080" algn="just">
              <a:lnSpc>
                <a:spcPct val="100000"/>
              </a:lnSpc>
              <a:spcBef>
                <a:spcPts val="15"/>
              </a:spcBef>
              <a:buFont typeface="Arial" pitchFamily="34" charset="0"/>
              <a:buChar char="•"/>
            </a:pPr>
            <a:r>
              <a:rPr lang="it-IT" sz="2000" b="1" spc="-5" dirty="0" smtClean="0">
                <a:solidFill>
                  <a:srgbClr val="FF0000"/>
                </a:solidFill>
                <a:latin typeface="Century Gothic"/>
                <a:cs typeface="Century Gothic"/>
              </a:rPr>
              <a:t> furti</a:t>
            </a:r>
            <a:r>
              <a:rPr lang="it-IT" sz="2000" spc="-5" dirty="0" smtClean="0">
                <a:latin typeface="Century Gothic"/>
                <a:cs typeface="Century Gothic"/>
              </a:rPr>
              <a:t>, menzogne, crudeltà fisica verso le persone </a:t>
            </a:r>
            <a:r>
              <a:rPr lang="it-IT" sz="2000" dirty="0" smtClean="0">
                <a:latin typeface="Century Gothic"/>
                <a:cs typeface="Century Gothic"/>
              </a:rPr>
              <a:t>e </a:t>
            </a:r>
            <a:r>
              <a:rPr lang="it-IT" sz="2000" spc="-5" dirty="0" smtClean="0">
                <a:latin typeface="Century Gothic"/>
                <a:cs typeface="Century Gothic"/>
              </a:rPr>
              <a:t>gli  animali, </a:t>
            </a:r>
          </a:p>
          <a:p>
            <a:pPr marL="12700" marR="5080" algn="just">
              <a:lnSpc>
                <a:spcPct val="100000"/>
              </a:lnSpc>
              <a:spcBef>
                <a:spcPts val="15"/>
              </a:spcBef>
              <a:buFont typeface="Arial" pitchFamily="34" charset="0"/>
              <a:buChar char="•"/>
            </a:pPr>
            <a:r>
              <a:rPr lang="it-IT" sz="2000" b="1" spc="-5" dirty="0" smtClean="0">
                <a:solidFill>
                  <a:srgbClr val="FF0000"/>
                </a:solidFill>
                <a:latin typeface="Century Gothic"/>
                <a:cs typeface="Century Gothic"/>
              </a:rPr>
              <a:t> atteggiamento </a:t>
            </a:r>
            <a:r>
              <a:rPr lang="it-IT" sz="2000" spc="-5" dirty="0" smtClean="0">
                <a:latin typeface="Century Gothic"/>
                <a:cs typeface="Century Gothic"/>
              </a:rPr>
              <a:t>provocatorio, dispettoso </a:t>
            </a:r>
            <a:r>
              <a:rPr lang="it-IT" sz="2000" dirty="0" smtClean="0">
                <a:latin typeface="Century Gothic"/>
                <a:cs typeface="Century Gothic"/>
              </a:rPr>
              <a:t>e  </a:t>
            </a:r>
            <a:r>
              <a:rPr lang="it-IT" sz="2000" spc="-5" dirty="0" smtClean="0">
                <a:latin typeface="Century Gothic"/>
                <a:cs typeface="Century Gothic"/>
              </a:rPr>
              <a:t>vendicativo.</a:t>
            </a:r>
            <a:endParaRPr lang="it-IT" sz="2000" dirty="0" smtClean="0">
              <a:latin typeface="Century Gothic"/>
              <a:cs typeface="Century Gothic"/>
            </a:endParaRPr>
          </a:p>
          <a:p>
            <a:pPr marL="12700" marR="5715" algn="ctr">
              <a:lnSpc>
                <a:spcPct val="100000"/>
              </a:lnSpc>
              <a:spcBef>
                <a:spcPts val="25"/>
              </a:spcBef>
            </a:pPr>
            <a:r>
              <a:rPr lang="it-IT" sz="2400" b="1" spc="-5" dirty="0" smtClean="0">
                <a:solidFill>
                  <a:srgbClr val="0070C0"/>
                </a:solidFill>
                <a:latin typeface="Century Gothic"/>
                <a:cs typeface="Century Gothic"/>
              </a:rPr>
              <a:t>Inoltre, il disturbo della condotta </a:t>
            </a:r>
            <a:r>
              <a:rPr lang="it-IT" sz="2400" b="1" dirty="0" smtClean="0">
                <a:solidFill>
                  <a:srgbClr val="0070C0"/>
                </a:solidFill>
                <a:latin typeface="Century Gothic"/>
                <a:cs typeface="Century Gothic"/>
              </a:rPr>
              <a:t>può </a:t>
            </a:r>
            <a:r>
              <a:rPr lang="it-IT" sz="2400" b="1" spc="-5" dirty="0" smtClean="0">
                <a:solidFill>
                  <a:srgbClr val="0070C0"/>
                </a:solidFill>
                <a:latin typeface="Century Gothic"/>
                <a:cs typeface="Century Gothic"/>
              </a:rPr>
              <a:t>essere limitato </a:t>
            </a:r>
            <a:r>
              <a:rPr lang="it-IT" sz="2400" b="1" dirty="0" smtClean="0">
                <a:solidFill>
                  <a:srgbClr val="0070C0"/>
                </a:solidFill>
                <a:latin typeface="Century Gothic"/>
                <a:cs typeface="Century Gothic"/>
              </a:rPr>
              <a:t>al  </a:t>
            </a:r>
            <a:r>
              <a:rPr lang="it-IT" sz="2400" b="1" spc="-5" dirty="0" smtClean="0">
                <a:solidFill>
                  <a:srgbClr val="0070C0"/>
                </a:solidFill>
                <a:latin typeface="Century Gothic"/>
                <a:cs typeface="Century Gothic"/>
              </a:rPr>
              <a:t>contesto familiare </a:t>
            </a:r>
            <a:r>
              <a:rPr lang="it-IT" sz="2400" b="1" dirty="0" smtClean="0">
                <a:solidFill>
                  <a:srgbClr val="0070C0"/>
                </a:solidFill>
                <a:latin typeface="Century Gothic"/>
                <a:cs typeface="Century Gothic"/>
              </a:rPr>
              <a:t>o può </a:t>
            </a:r>
            <a:r>
              <a:rPr lang="it-IT" sz="2400" b="1" spc="-5" dirty="0" smtClean="0">
                <a:solidFill>
                  <a:srgbClr val="0070C0"/>
                </a:solidFill>
                <a:latin typeface="Century Gothic"/>
                <a:cs typeface="Century Gothic"/>
              </a:rPr>
              <a:t>caratterizzarsi per </a:t>
            </a:r>
            <a:r>
              <a:rPr lang="it-IT" sz="2400" b="1" dirty="0" smtClean="0">
                <a:solidFill>
                  <a:srgbClr val="0070C0"/>
                </a:solidFill>
                <a:latin typeface="Century Gothic"/>
                <a:cs typeface="Century Gothic"/>
              </a:rPr>
              <a:t>una </a:t>
            </a:r>
            <a:r>
              <a:rPr lang="it-IT" sz="2400" b="1" spc="-5" dirty="0" smtClean="0">
                <a:solidFill>
                  <a:srgbClr val="0070C0"/>
                </a:solidFill>
                <a:latin typeface="Century Gothic"/>
                <a:cs typeface="Century Gothic"/>
              </a:rPr>
              <a:t>ridotta  socializzazione. </a:t>
            </a:r>
          </a:p>
          <a:p>
            <a:pPr marL="12700" marR="5715" algn="ctr">
              <a:lnSpc>
                <a:spcPct val="100000"/>
              </a:lnSpc>
              <a:spcBef>
                <a:spcPts val="25"/>
              </a:spcBef>
            </a:pPr>
            <a:r>
              <a:rPr lang="it-IT" sz="2400" b="1" spc="-5" dirty="0" smtClean="0">
                <a:solidFill>
                  <a:srgbClr val="0070C0"/>
                </a:solidFill>
                <a:latin typeface="Century Gothic"/>
                <a:cs typeface="Century Gothic"/>
              </a:rPr>
              <a:t>In taluni casi il disturbo evolve in </a:t>
            </a:r>
            <a:r>
              <a:rPr lang="it-IT" sz="2400" b="1" dirty="0" smtClean="0">
                <a:solidFill>
                  <a:srgbClr val="0070C0"/>
                </a:solidFill>
                <a:latin typeface="Century Gothic"/>
                <a:cs typeface="Century Gothic"/>
              </a:rPr>
              <a:t>un </a:t>
            </a:r>
            <a:r>
              <a:rPr lang="it-IT" sz="2400" b="1" spc="-5" dirty="0" smtClean="0">
                <a:solidFill>
                  <a:srgbClr val="0070C0"/>
                </a:solidFill>
                <a:latin typeface="Century Gothic"/>
                <a:cs typeface="Century Gothic"/>
              </a:rPr>
              <a:t>disturbo  </a:t>
            </a:r>
          </a:p>
          <a:p>
            <a:pPr marL="12700" marR="5715" algn="ctr">
              <a:lnSpc>
                <a:spcPct val="100000"/>
              </a:lnSpc>
              <a:spcBef>
                <a:spcPts val="25"/>
              </a:spcBef>
            </a:pPr>
            <a:r>
              <a:rPr lang="it-IT" sz="2400" b="1" spc="-5" dirty="0" smtClean="0">
                <a:solidFill>
                  <a:srgbClr val="0070C0"/>
                </a:solidFill>
                <a:latin typeface="Century Gothic"/>
                <a:cs typeface="Century Gothic"/>
              </a:rPr>
              <a:t>di personalità</a:t>
            </a:r>
            <a:r>
              <a:rPr lang="it-IT" sz="2400" b="1" spc="-20" dirty="0" smtClean="0">
                <a:solidFill>
                  <a:srgbClr val="0070C0"/>
                </a:solidFill>
                <a:latin typeface="Century Gothic"/>
                <a:cs typeface="Century Gothic"/>
              </a:rPr>
              <a:t> </a:t>
            </a:r>
            <a:r>
              <a:rPr lang="it-IT" sz="2400" b="1" spc="-5" dirty="0" smtClean="0">
                <a:solidFill>
                  <a:srgbClr val="0070C0"/>
                </a:solidFill>
                <a:latin typeface="Century Gothic"/>
                <a:cs typeface="Century Gothic"/>
              </a:rPr>
              <a:t>antisociale.</a:t>
            </a:r>
            <a:endParaRPr lang="it-IT" sz="2400" b="1" dirty="0">
              <a:solidFill>
                <a:srgbClr val="0070C0"/>
              </a:solidFill>
              <a:latin typeface="Century Gothic"/>
              <a:cs typeface="Century Gothic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7500" y="212095"/>
            <a:ext cx="10058400" cy="62901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5"/>
              </a:spcBef>
            </a:pPr>
            <a:r>
              <a:rPr sz="4000" b="1" dirty="0">
                <a:solidFill>
                  <a:srgbClr val="FF0000"/>
                </a:solidFill>
              </a:rPr>
              <a:t>Il </a:t>
            </a:r>
            <a:r>
              <a:rPr sz="4000" b="1" dirty="0" err="1">
                <a:solidFill>
                  <a:srgbClr val="FF0000"/>
                </a:solidFill>
              </a:rPr>
              <a:t>disagio</a:t>
            </a:r>
            <a:r>
              <a:rPr sz="4000" b="1" dirty="0">
                <a:solidFill>
                  <a:srgbClr val="FF0000"/>
                </a:solidFill>
              </a:rPr>
              <a:t> </a:t>
            </a:r>
            <a:r>
              <a:rPr sz="4000" b="1" dirty="0" smtClean="0">
                <a:solidFill>
                  <a:srgbClr val="FF0000"/>
                </a:solidFill>
              </a:rPr>
              <a:t>infantile</a:t>
            </a:r>
            <a:endParaRPr sz="4000" b="1" dirty="0">
              <a:solidFill>
                <a:srgbClr val="FF0000"/>
              </a:solidFill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BD2CC-163F-4ACF-9103-8C0FCCDF7321}" type="datetime1">
              <a:rPr lang="en-US" smtClean="0"/>
              <a:pPr/>
              <a:t>4/26/2020</a:t>
            </a:fld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21</a:t>
            </a:fld>
            <a:endParaRPr lang="it-IT"/>
          </a:p>
        </p:txBody>
      </p:sp>
      <p:sp>
        <p:nvSpPr>
          <p:cNvPr id="22" name="CasellaDiTesto 21"/>
          <p:cNvSpPr txBox="1"/>
          <p:nvPr/>
        </p:nvSpPr>
        <p:spPr>
          <a:xfrm>
            <a:off x="317500" y="800100"/>
            <a:ext cx="1005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spc="-5" dirty="0" smtClean="0">
                <a:solidFill>
                  <a:srgbClr val="0070C0"/>
                </a:solidFill>
                <a:uFill>
                  <a:solidFill>
                    <a:srgbClr val="000000"/>
                  </a:solidFill>
                </a:uFill>
                <a:latin typeface="Century Gothic"/>
                <a:cs typeface="Century Gothic"/>
              </a:rPr>
              <a:t>Mutismo</a:t>
            </a:r>
            <a:r>
              <a:rPr lang="it-IT" sz="2400" b="1" spc="-20" dirty="0" smtClean="0">
                <a:solidFill>
                  <a:srgbClr val="0070C0"/>
                </a:solidFill>
                <a:uFill>
                  <a:solidFill>
                    <a:srgbClr val="000000"/>
                  </a:solidFill>
                </a:uFill>
                <a:latin typeface="Century Gothic"/>
                <a:cs typeface="Century Gothic"/>
              </a:rPr>
              <a:t> </a:t>
            </a:r>
            <a:r>
              <a:rPr lang="it-IT" sz="2400" b="1" spc="-5" dirty="0" smtClean="0">
                <a:solidFill>
                  <a:srgbClr val="0070C0"/>
                </a:solidFill>
                <a:uFill>
                  <a:solidFill>
                    <a:srgbClr val="000000"/>
                  </a:solidFill>
                </a:uFill>
                <a:latin typeface="Century Gothic"/>
                <a:cs typeface="Century Gothic"/>
              </a:rPr>
              <a:t>elettivo</a:t>
            </a:r>
            <a:endParaRPr lang="it-IT" sz="2400" b="1" dirty="0">
              <a:solidFill>
                <a:srgbClr val="0070C0"/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317500" y="1310818"/>
            <a:ext cx="3962400" cy="4208844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880"/>
              </a:spcBef>
            </a:pPr>
            <a:r>
              <a:rPr lang="it-IT" sz="2000" b="1" spc="-5" dirty="0" smtClean="0">
                <a:solidFill>
                  <a:srgbClr val="FF0000"/>
                </a:solidFill>
                <a:latin typeface="Century Gothic"/>
                <a:cs typeface="Century Gothic"/>
              </a:rPr>
              <a:t>Il bambino </a:t>
            </a:r>
            <a:r>
              <a:rPr lang="it-IT" sz="2000" spc="-5" dirty="0" smtClean="0">
                <a:latin typeface="Century Gothic"/>
                <a:cs typeface="Century Gothic"/>
              </a:rPr>
              <a:t>manifesta </a:t>
            </a:r>
            <a:r>
              <a:rPr lang="it-IT" sz="2000" dirty="0" smtClean="0">
                <a:latin typeface="Century Gothic"/>
                <a:cs typeface="Century Gothic"/>
              </a:rPr>
              <a:t>una </a:t>
            </a:r>
            <a:r>
              <a:rPr lang="it-IT" sz="2000" spc="-5" dirty="0" smtClean="0">
                <a:latin typeface="Century Gothic"/>
                <a:cs typeface="Century Gothic"/>
              </a:rPr>
              <a:t>marcata </a:t>
            </a:r>
            <a:r>
              <a:rPr lang="it-IT" sz="2000" dirty="0" smtClean="0">
                <a:latin typeface="Century Gothic"/>
                <a:cs typeface="Century Gothic"/>
              </a:rPr>
              <a:t>e </a:t>
            </a:r>
            <a:r>
              <a:rPr lang="it-IT" sz="2000" spc="-5" dirty="0" smtClean="0">
                <a:latin typeface="Century Gothic"/>
                <a:cs typeface="Century Gothic"/>
              </a:rPr>
              <a:t>persistente selettività  nel parlare, mostrando </a:t>
            </a:r>
            <a:r>
              <a:rPr lang="it-IT" sz="2000" dirty="0" smtClean="0">
                <a:latin typeface="Century Gothic"/>
                <a:cs typeface="Century Gothic"/>
              </a:rPr>
              <a:t>una </a:t>
            </a:r>
            <a:r>
              <a:rPr lang="it-IT" sz="2000" spc="-5" dirty="0" smtClean="0">
                <a:latin typeface="Century Gothic"/>
                <a:cs typeface="Century Gothic"/>
              </a:rPr>
              <a:t>adeguata competenza  linguistica in alcune situazioni, mentre in altre vi </a:t>
            </a:r>
            <a:r>
              <a:rPr lang="it-IT" sz="2000" dirty="0" smtClean="0">
                <a:latin typeface="Century Gothic"/>
                <a:cs typeface="Century Gothic"/>
              </a:rPr>
              <a:t>è </a:t>
            </a:r>
            <a:r>
              <a:rPr lang="it-IT" sz="2000" spc="-5" dirty="0" smtClean="0">
                <a:latin typeface="Century Gothic"/>
                <a:cs typeface="Century Gothic"/>
              </a:rPr>
              <a:t>la totale  assenza del</a:t>
            </a:r>
            <a:r>
              <a:rPr lang="it-IT" sz="2000" spc="5" dirty="0" smtClean="0">
                <a:latin typeface="Century Gothic"/>
                <a:cs typeface="Century Gothic"/>
              </a:rPr>
              <a:t> </a:t>
            </a:r>
            <a:r>
              <a:rPr lang="it-IT" sz="2000" spc="-5" dirty="0" smtClean="0">
                <a:latin typeface="Century Gothic"/>
                <a:cs typeface="Century Gothic"/>
              </a:rPr>
              <a:t>linguaggio.</a:t>
            </a:r>
            <a:endParaRPr lang="it-IT" sz="2000" dirty="0" smtClean="0">
              <a:latin typeface="Century Gothic"/>
              <a:cs typeface="Century Gothic"/>
            </a:endParaRPr>
          </a:p>
          <a:p>
            <a:pPr marL="12700" marR="6350" algn="just">
              <a:lnSpc>
                <a:spcPct val="100000"/>
              </a:lnSpc>
              <a:spcBef>
                <a:spcPts val="890"/>
              </a:spcBef>
            </a:pPr>
            <a:r>
              <a:rPr lang="it-IT" sz="20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È </a:t>
            </a:r>
            <a:r>
              <a:rPr lang="it-IT" sz="2000" b="1" spc="-5" dirty="0" smtClean="0">
                <a:solidFill>
                  <a:srgbClr val="FF0000"/>
                </a:solidFill>
                <a:latin typeface="Century Gothic"/>
                <a:cs typeface="Century Gothic"/>
              </a:rPr>
              <a:t>in genere </a:t>
            </a:r>
            <a:r>
              <a:rPr lang="it-IT" sz="2000" spc="-5" dirty="0" smtClean="0">
                <a:latin typeface="Century Gothic"/>
                <a:cs typeface="Century Gothic"/>
              </a:rPr>
              <a:t>associato </a:t>
            </a:r>
            <a:r>
              <a:rPr lang="it-IT" sz="2000" dirty="0" smtClean="0">
                <a:latin typeface="Century Gothic"/>
                <a:cs typeface="Century Gothic"/>
              </a:rPr>
              <a:t>a </a:t>
            </a:r>
            <a:r>
              <a:rPr lang="it-IT" sz="2000" spc="-5" dirty="0" smtClean="0">
                <a:latin typeface="Century Gothic"/>
                <a:cs typeface="Century Gothic"/>
              </a:rPr>
              <a:t>marcate caratteristiche di  personalità, </a:t>
            </a:r>
            <a:r>
              <a:rPr lang="it-IT" sz="2000" dirty="0" smtClean="0">
                <a:latin typeface="Century Gothic"/>
                <a:cs typeface="Century Gothic"/>
              </a:rPr>
              <a:t>come </a:t>
            </a:r>
            <a:r>
              <a:rPr lang="it-IT" sz="2000" spc="-5" dirty="0" smtClean="0">
                <a:latin typeface="Century Gothic"/>
                <a:cs typeface="Century Gothic"/>
              </a:rPr>
              <a:t>ansia nei rapporti sociali, chiusura,  ipersensibilità </a:t>
            </a:r>
            <a:r>
              <a:rPr lang="it-IT" sz="2000" dirty="0" smtClean="0">
                <a:latin typeface="Century Gothic"/>
                <a:cs typeface="Century Gothic"/>
              </a:rPr>
              <a:t>ed</a:t>
            </a:r>
            <a:r>
              <a:rPr lang="it-IT" sz="2000" spc="-15" dirty="0" smtClean="0">
                <a:latin typeface="Century Gothic"/>
                <a:cs typeface="Century Gothic"/>
              </a:rPr>
              <a:t> </a:t>
            </a:r>
            <a:r>
              <a:rPr lang="it-IT" sz="2000" spc="-5" dirty="0" err="1" smtClean="0">
                <a:latin typeface="Century Gothic"/>
                <a:cs typeface="Century Gothic"/>
              </a:rPr>
              <a:t>oppositività</a:t>
            </a:r>
            <a:r>
              <a:rPr lang="it-IT" sz="2000" spc="-5" dirty="0" smtClean="0">
                <a:latin typeface="Century Gothic"/>
                <a:cs typeface="Century Gothic"/>
              </a:rPr>
              <a:t>.</a:t>
            </a:r>
            <a:endParaRPr lang="it-IT" sz="2000" dirty="0">
              <a:latin typeface="Century Gothic"/>
              <a:cs typeface="Century Gothic"/>
            </a:endParaRPr>
          </a:p>
        </p:txBody>
      </p:sp>
      <p:pic>
        <p:nvPicPr>
          <p:cNvPr id="19458" name="Picture 2" descr="C:\Users\Master\Desktop\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32300" y="1333500"/>
            <a:ext cx="6068935" cy="4191000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7500" y="212095"/>
            <a:ext cx="10058400" cy="62901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5"/>
              </a:spcBef>
            </a:pPr>
            <a:r>
              <a:rPr sz="4000" b="1" dirty="0">
                <a:solidFill>
                  <a:srgbClr val="FF0000"/>
                </a:solidFill>
              </a:rPr>
              <a:t>Il </a:t>
            </a:r>
            <a:r>
              <a:rPr sz="4000" b="1" dirty="0" err="1">
                <a:solidFill>
                  <a:srgbClr val="FF0000"/>
                </a:solidFill>
              </a:rPr>
              <a:t>disagio</a:t>
            </a:r>
            <a:r>
              <a:rPr sz="4000" b="1" dirty="0">
                <a:solidFill>
                  <a:srgbClr val="FF0000"/>
                </a:solidFill>
              </a:rPr>
              <a:t> </a:t>
            </a:r>
            <a:r>
              <a:rPr sz="4000" b="1" dirty="0" smtClean="0">
                <a:solidFill>
                  <a:srgbClr val="FF0000"/>
                </a:solidFill>
              </a:rPr>
              <a:t>infantile</a:t>
            </a:r>
            <a:endParaRPr sz="4000" b="1" dirty="0">
              <a:solidFill>
                <a:srgbClr val="FF0000"/>
              </a:solidFill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BD2CC-163F-4ACF-9103-8C0FCCDF7321}" type="datetime1">
              <a:rPr lang="en-US" smtClean="0"/>
              <a:pPr/>
              <a:t>4/26/2020</a:t>
            </a:fld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22</a:t>
            </a:fld>
            <a:endParaRPr lang="it-IT"/>
          </a:p>
        </p:txBody>
      </p:sp>
      <p:sp>
        <p:nvSpPr>
          <p:cNvPr id="22" name="CasellaDiTesto 21"/>
          <p:cNvSpPr txBox="1"/>
          <p:nvPr/>
        </p:nvSpPr>
        <p:spPr>
          <a:xfrm>
            <a:off x="317500" y="800100"/>
            <a:ext cx="1005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80"/>
              </a:spcBef>
            </a:pPr>
            <a:r>
              <a:rPr lang="it-IT" sz="2400" b="1" spc="-5" dirty="0" smtClean="0">
                <a:solidFill>
                  <a:srgbClr val="0070C0"/>
                </a:solidFill>
                <a:uFill>
                  <a:solidFill>
                    <a:srgbClr val="000000"/>
                  </a:solidFill>
                </a:uFill>
                <a:latin typeface="Century Gothic"/>
                <a:cs typeface="Century Gothic"/>
              </a:rPr>
              <a:t>Disturbo reattivo</a:t>
            </a:r>
            <a:r>
              <a:rPr lang="it-IT" sz="2400" b="1" spc="-15" dirty="0" smtClean="0">
                <a:solidFill>
                  <a:srgbClr val="0070C0"/>
                </a:solidFill>
                <a:uFill>
                  <a:solidFill>
                    <a:srgbClr val="000000"/>
                  </a:solidFill>
                </a:uFill>
                <a:latin typeface="Century Gothic"/>
                <a:cs typeface="Century Gothic"/>
              </a:rPr>
              <a:t> </a:t>
            </a:r>
            <a:r>
              <a:rPr lang="it-IT" sz="2400" b="1" spc="-5" dirty="0" smtClean="0">
                <a:solidFill>
                  <a:srgbClr val="0070C0"/>
                </a:solidFill>
                <a:uFill>
                  <a:solidFill>
                    <a:srgbClr val="000000"/>
                  </a:solidFill>
                </a:uFill>
                <a:latin typeface="Century Gothic"/>
                <a:cs typeface="Century Gothic"/>
              </a:rPr>
              <a:t>dell’attaccamento</a:t>
            </a:r>
            <a:endParaRPr lang="it-IT" sz="2400" b="1" dirty="0">
              <a:solidFill>
                <a:srgbClr val="0070C0"/>
              </a:solidFill>
              <a:latin typeface="Century Gothic"/>
              <a:cs typeface="Century Gothic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2832100" y="1257300"/>
            <a:ext cx="7543800" cy="4516621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12700" marR="5080" indent="73660" algn="just">
              <a:lnSpc>
                <a:spcPct val="100000"/>
              </a:lnSpc>
              <a:spcBef>
                <a:spcPts val="880"/>
              </a:spcBef>
            </a:pPr>
            <a:r>
              <a:rPr lang="it-IT" b="1" spc="-5" dirty="0" smtClean="0">
                <a:solidFill>
                  <a:srgbClr val="FF0000"/>
                </a:solidFill>
                <a:latin typeface="Century Gothic"/>
                <a:cs typeface="Century Gothic"/>
              </a:rPr>
              <a:t>Il bambino </a:t>
            </a:r>
            <a:r>
              <a:rPr lang="it-IT" spc="-5" dirty="0" smtClean="0">
                <a:latin typeface="Century Gothic"/>
                <a:cs typeface="Century Gothic"/>
              </a:rPr>
              <a:t>manifesta persistenti anormalità nelle relazioni  sociali, soprattutto </a:t>
            </a:r>
            <a:r>
              <a:rPr lang="it-IT" dirty="0" smtClean="0">
                <a:latin typeface="Century Gothic"/>
                <a:cs typeface="Century Gothic"/>
              </a:rPr>
              <a:t>con </a:t>
            </a:r>
            <a:r>
              <a:rPr lang="it-IT" spc="-5" dirty="0" smtClean="0">
                <a:latin typeface="Century Gothic"/>
                <a:cs typeface="Century Gothic"/>
              </a:rPr>
              <a:t>le persone </a:t>
            </a:r>
            <a:r>
              <a:rPr lang="it-IT" dirty="0" smtClean="0">
                <a:latin typeface="Century Gothic"/>
                <a:cs typeface="Century Gothic"/>
              </a:rPr>
              <a:t>che </a:t>
            </a:r>
            <a:r>
              <a:rPr lang="it-IT" spc="-5" dirty="0" smtClean="0">
                <a:latin typeface="Century Gothic"/>
                <a:cs typeface="Century Gothic"/>
              </a:rPr>
              <a:t>si prendono cura di  lui.</a:t>
            </a:r>
            <a:endParaRPr lang="it-IT" dirty="0" smtClean="0">
              <a:latin typeface="Century Gothic"/>
              <a:cs typeface="Century Gothic"/>
            </a:endParaRPr>
          </a:p>
          <a:p>
            <a:pPr marL="12700" marR="5080" algn="ctr">
              <a:lnSpc>
                <a:spcPct val="100000"/>
              </a:lnSpc>
              <a:spcBef>
                <a:spcPts val="885"/>
              </a:spcBef>
            </a:pPr>
            <a:r>
              <a:rPr lang="it-IT" sz="2000" b="1" spc="-5" dirty="0" smtClean="0">
                <a:solidFill>
                  <a:srgbClr val="0070C0"/>
                </a:solidFill>
                <a:latin typeface="Century Gothic"/>
                <a:cs typeface="Century Gothic"/>
              </a:rPr>
              <a:t>Sono presenti modalità di relazione ambivalenti  comprendenti:</a:t>
            </a:r>
          </a:p>
          <a:p>
            <a:pPr marL="12700" marR="5080" algn="just">
              <a:lnSpc>
                <a:spcPct val="100000"/>
              </a:lnSpc>
              <a:spcBef>
                <a:spcPts val="885"/>
              </a:spcBef>
              <a:buFont typeface="Arial" pitchFamily="34" charset="0"/>
              <a:buChar char="•"/>
            </a:pPr>
            <a:r>
              <a:rPr lang="it-IT" b="1" spc="-5" dirty="0" smtClean="0">
                <a:latin typeface="Century Gothic"/>
                <a:cs typeface="Century Gothic"/>
              </a:rPr>
              <a:t> l’accostamento,</a:t>
            </a:r>
          </a:p>
          <a:p>
            <a:pPr marL="12700" marR="5080" algn="just">
              <a:lnSpc>
                <a:spcPct val="100000"/>
              </a:lnSpc>
              <a:spcBef>
                <a:spcPts val="885"/>
              </a:spcBef>
              <a:buFont typeface="Arial" pitchFamily="34" charset="0"/>
              <a:buChar char="•"/>
            </a:pPr>
            <a:r>
              <a:rPr lang="it-IT" b="1" spc="-5" dirty="0" smtClean="0">
                <a:latin typeface="Century Gothic"/>
                <a:cs typeface="Century Gothic"/>
              </a:rPr>
              <a:t> l’</a:t>
            </a:r>
            <a:r>
              <a:rPr lang="it-IT" b="1" spc="-5" dirty="0" err="1" smtClean="0">
                <a:latin typeface="Century Gothic"/>
                <a:cs typeface="Century Gothic"/>
              </a:rPr>
              <a:t>evitamento</a:t>
            </a:r>
            <a:r>
              <a:rPr lang="it-IT" b="1" spc="-5" dirty="0" smtClean="0">
                <a:latin typeface="Century Gothic"/>
                <a:cs typeface="Century Gothic"/>
              </a:rPr>
              <a:t> </a:t>
            </a:r>
            <a:r>
              <a:rPr lang="it-IT" b="1" dirty="0" smtClean="0">
                <a:latin typeface="Century Gothic"/>
                <a:cs typeface="Century Gothic"/>
              </a:rPr>
              <a:t>e </a:t>
            </a:r>
            <a:r>
              <a:rPr lang="it-IT" b="1" spc="-5" dirty="0" smtClean="0">
                <a:latin typeface="Century Gothic"/>
                <a:cs typeface="Century Gothic"/>
              </a:rPr>
              <a:t>la resistenza  al conforto,</a:t>
            </a:r>
          </a:p>
          <a:p>
            <a:pPr marL="12700" marR="5080" algn="just">
              <a:lnSpc>
                <a:spcPct val="100000"/>
              </a:lnSpc>
              <a:spcBef>
                <a:spcPts val="885"/>
              </a:spcBef>
              <a:buFont typeface="Arial" pitchFamily="34" charset="0"/>
              <a:buChar char="•"/>
            </a:pPr>
            <a:r>
              <a:rPr lang="it-IT" b="1" spc="-5" dirty="0" smtClean="0">
                <a:latin typeface="Century Gothic"/>
                <a:cs typeface="Century Gothic"/>
              </a:rPr>
              <a:t> l’insicurezza, </a:t>
            </a:r>
          </a:p>
          <a:p>
            <a:pPr marL="12700" marR="5080" algn="just">
              <a:lnSpc>
                <a:spcPct val="100000"/>
              </a:lnSpc>
              <a:spcBef>
                <a:spcPts val="885"/>
              </a:spcBef>
              <a:buFont typeface="Arial" pitchFamily="34" charset="0"/>
              <a:buChar char="•"/>
            </a:pPr>
            <a:r>
              <a:rPr lang="it-IT" b="1" dirty="0" smtClean="0">
                <a:latin typeface="Century Gothic"/>
                <a:cs typeface="Century Gothic"/>
              </a:rPr>
              <a:t> una </a:t>
            </a:r>
            <a:r>
              <a:rPr lang="it-IT" b="1" spc="-5" dirty="0" smtClean="0">
                <a:latin typeface="Century Gothic"/>
                <a:cs typeface="Century Gothic"/>
              </a:rPr>
              <a:t>interazione carente </a:t>
            </a:r>
            <a:r>
              <a:rPr lang="it-IT" b="1" dirty="0" smtClean="0">
                <a:latin typeface="Century Gothic"/>
                <a:cs typeface="Century Gothic"/>
              </a:rPr>
              <a:t>con i  </a:t>
            </a:r>
            <a:r>
              <a:rPr lang="it-IT" b="1" spc="-5" dirty="0" smtClean="0">
                <a:latin typeface="Century Gothic"/>
                <a:cs typeface="Century Gothic"/>
              </a:rPr>
              <a:t>coetanei,</a:t>
            </a:r>
          </a:p>
          <a:p>
            <a:pPr marL="12700" marR="5080" algn="just">
              <a:lnSpc>
                <a:spcPct val="100000"/>
              </a:lnSpc>
              <a:spcBef>
                <a:spcPts val="885"/>
              </a:spcBef>
              <a:buFont typeface="Arial" pitchFamily="34" charset="0"/>
              <a:buChar char="•"/>
            </a:pPr>
            <a:r>
              <a:rPr lang="it-IT" b="1" dirty="0" smtClean="0">
                <a:latin typeface="Century Gothic"/>
                <a:cs typeface="Century Gothic"/>
              </a:rPr>
              <a:t> turbe </a:t>
            </a:r>
            <a:r>
              <a:rPr lang="it-IT" b="1" spc="-5" dirty="0" smtClean="0">
                <a:latin typeface="Century Gothic"/>
                <a:cs typeface="Century Gothic"/>
              </a:rPr>
              <a:t>emozionali </a:t>
            </a:r>
            <a:r>
              <a:rPr lang="it-IT" b="1" dirty="0" smtClean="0">
                <a:latin typeface="Century Gothic"/>
                <a:cs typeface="Century Gothic"/>
              </a:rPr>
              <a:t>come </a:t>
            </a:r>
            <a:r>
              <a:rPr lang="it-IT" b="1" spc="-5" dirty="0" smtClean="0">
                <a:latin typeface="Century Gothic"/>
                <a:cs typeface="Century Gothic"/>
              </a:rPr>
              <a:t>infelicità, </a:t>
            </a:r>
          </a:p>
          <a:p>
            <a:pPr marL="12700" marR="5080" algn="just">
              <a:lnSpc>
                <a:spcPct val="100000"/>
              </a:lnSpc>
              <a:spcBef>
                <a:spcPts val="885"/>
              </a:spcBef>
              <a:buFont typeface="Arial" pitchFamily="34" charset="0"/>
              <a:buChar char="•"/>
            </a:pPr>
            <a:r>
              <a:rPr lang="it-IT" b="1" spc="-5" dirty="0" smtClean="0">
                <a:latin typeface="Century Gothic"/>
                <a:cs typeface="Century Gothic"/>
              </a:rPr>
              <a:t> povertà delle  risposte emozionali, </a:t>
            </a:r>
          </a:p>
          <a:p>
            <a:pPr marL="12700" marR="5080" algn="just">
              <a:lnSpc>
                <a:spcPct val="100000"/>
              </a:lnSpc>
              <a:spcBef>
                <a:spcPts val="885"/>
              </a:spcBef>
              <a:buFont typeface="Arial" pitchFamily="34" charset="0"/>
              <a:buChar char="•"/>
            </a:pPr>
            <a:r>
              <a:rPr lang="it-IT" b="1" spc="-5" dirty="0" smtClean="0">
                <a:latin typeface="Century Gothic"/>
                <a:cs typeface="Century Gothic"/>
              </a:rPr>
              <a:t> reazioni di chiusura, </a:t>
            </a:r>
          </a:p>
          <a:p>
            <a:pPr marL="12700" marR="5080" algn="just">
              <a:lnSpc>
                <a:spcPct val="100000"/>
              </a:lnSpc>
              <a:spcBef>
                <a:spcPts val="885"/>
              </a:spcBef>
              <a:buFont typeface="Arial" pitchFamily="34" charset="0"/>
              <a:buChar char="•"/>
            </a:pPr>
            <a:r>
              <a:rPr lang="it-IT" b="1" spc="-5" dirty="0" smtClean="0">
                <a:latin typeface="Century Gothic"/>
                <a:cs typeface="Century Gothic"/>
              </a:rPr>
              <a:t> risposte</a:t>
            </a:r>
            <a:r>
              <a:rPr lang="it-IT" b="1" spc="65" dirty="0" smtClean="0">
                <a:latin typeface="Century Gothic"/>
                <a:cs typeface="Century Gothic"/>
              </a:rPr>
              <a:t> </a:t>
            </a:r>
            <a:r>
              <a:rPr lang="it-IT" b="1" spc="-5" dirty="0" smtClean="0">
                <a:latin typeface="Century Gothic"/>
                <a:cs typeface="Century Gothic"/>
              </a:rPr>
              <a:t>aggressive.</a:t>
            </a:r>
            <a:endParaRPr lang="it-IT" b="1" dirty="0">
              <a:latin typeface="Century Gothic"/>
              <a:cs typeface="Century Gothic"/>
            </a:endParaRPr>
          </a:p>
        </p:txBody>
      </p:sp>
      <p:pic>
        <p:nvPicPr>
          <p:cNvPr id="20482" name="Picture 2" descr="C:\Users\Master\Desktop\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5100" y="2476500"/>
            <a:ext cx="2519180" cy="1676400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7500" y="212095"/>
            <a:ext cx="10058400" cy="62901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5"/>
              </a:spcBef>
            </a:pPr>
            <a:r>
              <a:rPr sz="4000" b="1" dirty="0">
                <a:solidFill>
                  <a:srgbClr val="FF0000"/>
                </a:solidFill>
              </a:rPr>
              <a:t>Il </a:t>
            </a:r>
            <a:r>
              <a:rPr sz="4000" b="1" dirty="0" err="1">
                <a:solidFill>
                  <a:srgbClr val="FF0000"/>
                </a:solidFill>
              </a:rPr>
              <a:t>disagio</a:t>
            </a:r>
            <a:r>
              <a:rPr sz="4000" b="1" dirty="0">
                <a:solidFill>
                  <a:srgbClr val="FF0000"/>
                </a:solidFill>
              </a:rPr>
              <a:t> </a:t>
            </a:r>
            <a:r>
              <a:rPr sz="4000" b="1" dirty="0" smtClean="0">
                <a:solidFill>
                  <a:srgbClr val="FF0000"/>
                </a:solidFill>
              </a:rPr>
              <a:t>infantile</a:t>
            </a:r>
            <a:endParaRPr sz="4000" b="1" dirty="0">
              <a:solidFill>
                <a:srgbClr val="FF0000"/>
              </a:solidFill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BD2CC-163F-4ACF-9103-8C0FCCDF7321}" type="datetime1">
              <a:rPr lang="en-US" smtClean="0"/>
              <a:pPr/>
              <a:t>4/26/2020</a:t>
            </a:fld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23</a:t>
            </a:fld>
            <a:endParaRPr lang="it-IT"/>
          </a:p>
        </p:txBody>
      </p:sp>
      <p:sp>
        <p:nvSpPr>
          <p:cNvPr id="22" name="CasellaDiTesto 21"/>
          <p:cNvSpPr txBox="1"/>
          <p:nvPr/>
        </p:nvSpPr>
        <p:spPr>
          <a:xfrm>
            <a:off x="317500" y="800100"/>
            <a:ext cx="1005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80"/>
              </a:spcBef>
            </a:pPr>
            <a:r>
              <a:rPr lang="it-IT" sz="2400" b="1" spc="-5" dirty="0" smtClean="0">
                <a:solidFill>
                  <a:srgbClr val="0070C0"/>
                </a:solidFill>
                <a:uFill>
                  <a:solidFill>
                    <a:srgbClr val="000000"/>
                  </a:solidFill>
                </a:uFill>
                <a:latin typeface="Century Gothic"/>
                <a:cs typeface="Century Gothic"/>
              </a:rPr>
              <a:t>Disturbo disinibito</a:t>
            </a:r>
            <a:r>
              <a:rPr lang="it-IT" sz="2400" b="1" spc="20" dirty="0" smtClean="0">
                <a:solidFill>
                  <a:srgbClr val="0070C0"/>
                </a:solidFill>
                <a:uFill>
                  <a:solidFill>
                    <a:srgbClr val="000000"/>
                  </a:solidFill>
                </a:uFill>
                <a:latin typeface="Century Gothic"/>
                <a:cs typeface="Century Gothic"/>
              </a:rPr>
              <a:t> </a:t>
            </a:r>
            <a:r>
              <a:rPr lang="it-IT" sz="2400" b="1" spc="-5" dirty="0" smtClean="0">
                <a:solidFill>
                  <a:srgbClr val="0070C0"/>
                </a:solidFill>
                <a:uFill>
                  <a:solidFill>
                    <a:srgbClr val="000000"/>
                  </a:solidFill>
                </a:uFill>
                <a:latin typeface="Century Gothic"/>
                <a:cs typeface="Century Gothic"/>
              </a:rPr>
              <a:t>dell’attaccamento</a:t>
            </a:r>
            <a:endParaRPr lang="it-IT" sz="2400" b="1" dirty="0">
              <a:solidFill>
                <a:srgbClr val="0070C0"/>
              </a:solidFill>
              <a:latin typeface="Century Gothic"/>
              <a:cs typeface="Century Gothic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4127500" y="1409700"/>
            <a:ext cx="6248400" cy="4270400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12700" marR="5715" algn="just">
              <a:lnSpc>
                <a:spcPct val="100000"/>
              </a:lnSpc>
              <a:spcBef>
                <a:spcPts val="105"/>
              </a:spcBef>
            </a:pPr>
            <a:r>
              <a:rPr lang="it-IT" sz="2400" b="1" spc="-5" dirty="0" smtClean="0">
                <a:solidFill>
                  <a:srgbClr val="FF0000"/>
                </a:solidFill>
                <a:latin typeface="Century Gothic"/>
                <a:cs typeface="Century Gothic"/>
              </a:rPr>
              <a:t>Tale disturbo </a:t>
            </a:r>
            <a:r>
              <a:rPr lang="it-IT" sz="2400" spc="-5" dirty="0" smtClean="0">
                <a:latin typeface="Century Gothic"/>
                <a:cs typeface="Century Gothic"/>
              </a:rPr>
              <a:t>si distingue per un comportamento di attaccamento diffuso e non selettivo  che inizia solitamente all’età di 2 anni, </a:t>
            </a:r>
            <a:r>
              <a:rPr lang="it-IT" sz="2400" dirty="0" smtClean="0">
                <a:latin typeface="Century Gothic"/>
                <a:cs typeface="Century Gothic"/>
              </a:rPr>
              <a:t>con </a:t>
            </a:r>
            <a:r>
              <a:rPr lang="it-IT" sz="2400" spc="-5" dirty="0" smtClean="0">
                <a:latin typeface="Century Gothic"/>
                <a:cs typeface="Century Gothic"/>
              </a:rPr>
              <a:t>tendenza </a:t>
            </a:r>
            <a:r>
              <a:rPr lang="it-IT" sz="2400" dirty="0" smtClean="0">
                <a:latin typeface="Century Gothic"/>
                <a:cs typeface="Century Gothic"/>
              </a:rPr>
              <a:t>ad </a:t>
            </a:r>
            <a:r>
              <a:rPr lang="it-IT" sz="2400" spc="-5" dirty="0" smtClean="0">
                <a:latin typeface="Century Gothic"/>
                <a:cs typeface="Century Gothic"/>
              </a:rPr>
              <a:t>aggrapparsi  agli adulti </a:t>
            </a:r>
            <a:r>
              <a:rPr lang="it-IT" sz="2400" dirty="0" smtClean="0">
                <a:latin typeface="Century Gothic"/>
                <a:cs typeface="Century Gothic"/>
              </a:rPr>
              <a:t>e/o </a:t>
            </a:r>
            <a:r>
              <a:rPr lang="it-IT" sz="2400" spc="-5" dirty="0" smtClean="0">
                <a:latin typeface="Century Gothic"/>
                <a:cs typeface="Century Gothic"/>
              </a:rPr>
              <a:t>comportamento confidenziale </a:t>
            </a:r>
            <a:r>
              <a:rPr lang="it-IT" sz="2400" dirty="0" smtClean="0">
                <a:latin typeface="Century Gothic"/>
                <a:cs typeface="Century Gothic"/>
              </a:rPr>
              <a:t>e </a:t>
            </a:r>
            <a:r>
              <a:rPr lang="it-IT" sz="2400" spc="-5" dirty="0" smtClean="0">
                <a:latin typeface="Century Gothic"/>
                <a:cs typeface="Century Gothic"/>
              </a:rPr>
              <a:t>di ricerca  di</a:t>
            </a:r>
            <a:r>
              <a:rPr lang="it-IT" sz="2400" spc="-15" dirty="0" smtClean="0">
                <a:latin typeface="Century Gothic"/>
                <a:cs typeface="Century Gothic"/>
              </a:rPr>
              <a:t> </a:t>
            </a:r>
            <a:r>
              <a:rPr lang="it-IT" sz="2400" spc="-5" dirty="0" smtClean="0">
                <a:latin typeface="Century Gothic"/>
                <a:cs typeface="Century Gothic"/>
              </a:rPr>
              <a:t>attenzione.</a:t>
            </a:r>
            <a:endParaRPr lang="it-IT" sz="2400" dirty="0" smtClean="0">
              <a:latin typeface="Century Gothic"/>
              <a:cs typeface="Century Gothic"/>
            </a:endParaRPr>
          </a:p>
          <a:p>
            <a:pPr marL="12700" marR="5080" algn="just">
              <a:lnSpc>
                <a:spcPct val="100000"/>
              </a:lnSpc>
              <a:spcBef>
                <a:spcPts val="885"/>
              </a:spcBef>
            </a:pPr>
            <a:r>
              <a:rPr lang="it-IT" sz="2400" b="1" spc="-5" dirty="0" smtClean="0">
                <a:solidFill>
                  <a:srgbClr val="FF0000"/>
                </a:solidFill>
                <a:latin typeface="Century Gothic"/>
                <a:cs typeface="Century Gothic"/>
              </a:rPr>
              <a:t>Vi </a:t>
            </a:r>
            <a:r>
              <a:rPr lang="it-IT" sz="24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è una </a:t>
            </a:r>
            <a:r>
              <a:rPr lang="it-IT" sz="2400" b="1" spc="-5" dirty="0" smtClean="0">
                <a:solidFill>
                  <a:srgbClr val="FF0000"/>
                </a:solidFill>
                <a:latin typeface="Century Gothic"/>
                <a:cs typeface="Century Gothic"/>
              </a:rPr>
              <a:t>difficoltà </a:t>
            </a:r>
            <a:r>
              <a:rPr lang="it-IT" sz="2400" dirty="0" smtClean="0">
                <a:latin typeface="Century Gothic"/>
                <a:cs typeface="Century Gothic"/>
              </a:rPr>
              <a:t>ad </a:t>
            </a:r>
            <a:r>
              <a:rPr lang="it-IT" sz="2400" spc="-5" dirty="0" smtClean="0">
                <a:latin typeface="Century Gothic"/>
                <a:cs typeface="Century Gothic"/>
              </a:rPr>
              <a:t>instaurare delle relazioni confidenziali  </a:t>
            </a:r>
            <a:r>
              <a:rPr lang="it-IT" sz="2400" dirty="0" smtClean="0">
                <a:latin typeface="Century Gothic"/>
                <a:cs typeface="Century Gothic"/>
              </a:rPr>
              <a:t>con i </a:t>
            </a:r>
            <a:r>
              <a:rPr lang="it-IT" sz="2400" spc="-5" dirty="0" smtClean="0">
                <a:latin typeface="Century Gothic"/>
                <a:cs typeface="Century Gothic"/>
              </a:rPr>
              <a:t>coetanei </a:t>
            </a:r>
            <a:r>
              <a:rPr lang="it-IT" sz="2400" dirty="0" smtClean="0">
                <a:latin typeface="Century Gothic"/>
                <a:cs typeface="Century Gothic"/>
              </a:rPr>
              <a:t>e </a:t>
            </a:r>
            <a:r>
              <a:rPr lang="it-IT" sz="2400" spc="-5" dirty="0" smtClean="0">
                <a:latin typeface="Century Gothic"/>
                <a:cs typeface="Century Gothic"/>
              </a:rPr>
              <a:t>si associa </a:t>
            </a:r>
            <a:r>
              <a:rPr lang="it-IT" sz="2400" dirty="0" smtClean="0">
                <a:latin typeface="Century Gothic"/>
                <a:cs typeface="Century Gothic"/>
              </a:rPr>
              <a:t>a </a:t>
            </a:r>
            <a:r>
              <a:rPr lang="it-IT" sz="2400" spc="-5" dirty="0" smtClean="0">
                <a:latin typeface="Century Gothic"/>
                <a:cs typeface="Century Gothic"/>
              </a:rPr>
              <a:t>disturbi emozionali </a:t>
            </a:r>
            <a:r>
              <a:rPr lang="it-IT" sz="2400" dirty="0" smtClean="0">
                <a:latin typeface="Century Gothic"/>
                <a:cs typeface="Century Gothic"/>
              </a:rPr>
              <a:t>e  </a:t>
            </a:r>
            <a:r>
              <a:rPr lang="it-IT" sz="2400" spc="-5" dirty="0" smtClean="0">
                <a:latin typeface="Century Gothic"/>
                <a:cs typeface="Century Gothic"/>
              </a:rPr>
              <a:t>comportamentali.</a:t>
            </a:r>
            <a:endParaRPr lang="it-IT" b="1" dirty="0">
              <a:latin typeface="Century Gothic"/>
              <a:cs typeface="Century Gothic"/>
            </a:endParaRPr>
          </a:p>
        </p:txBody>
      </p:sp>
      <p:pic>
        <p:nvPicPr>
          <p:cNvPr id="21506" name="Picture 2" descr="C:\Users\Master\Desktop\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7500" y="1409700"/>
            <a:ext cx="3581400" cy="4242047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7500" y="212095"/>
            <a:ext cx="10058400" cy="62901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5"/>
              </a:spcBef>
            </a:pPr>
            <a:r>
              <a:rPr sz="4000" b="1" dirty="0">
                <a:solidFill>
                  <a:srgbClr val="FF0000"/>
                </a:solidFill>
              </a:rPr>
              <a:t>Il </a:t>
            </a:r>
            <a:r>
              <a:rPr sz="4000" b="1" dirty="0" err="1">
                <a:solidFill>
                  <a:srgbClr val="FF0000"/>
                </a:solidFill>
              </a:rPr>
              <a:t>disagio</a:t>
            </a:r>
            <a:r>
              <a:rPr sz="4000" b="1" dirty="0">
                <a:solidFill>
                  <a:srgbClr val="FF0000"/>
                </a:solidFill>
              </a:rPr>
              <a:t> </a:t>
            </a:r>
            <a:r>
              <a:rPr sz="4000" b="1" dirty="0" smtClean="0">
                <a:solidFill>
                  <a:srgbClr val="FF0000"/>
                </a:solidFill>
              </a:rPr>
              <a:t>infantile</a:t>
            </a:r>
            <a:endParaRPr sz="4000" b="1" dirty="0">
              <a:solidFill>
                <a:srgbClr val="FF0000"/>
              </a:solidFill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BD2CC-163F-4ACF-9103-8C0FCCDF7321}" type="datetime1">
              <a:rPr lang="en-US" smtClean="0"/>
              <a:pPr/>
              <a:t>4/26/2020</a:t>
            </a:fld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24</a:t>
            </a:fld>
            <a:endParaRPr lang="it-IT"/>
          </a:p>
        </p:txBody>
      </p:sp>
      <p:sp>
        <p:nvSpPr>
          <p:cNvPr id="22" name="CasellaDiTesto 21"/>
          <p:cNvSpPr txBox="1"/>
          <p:nvPr/>
        </p:nvSpPr>
        <p:spPr>
          <a:xfrm>
            <a:off x="317500" y="800100"/>
            <a:ext cx="1005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80"/>
              </a:spcBef>
            </a:pPr>
            <a:r>
              <a:rPr lang="it-IT" sz="2400" b="1" dirty="0" smtClean="0">
                <a:solidFill>
                  <a:srgbClr val="0070C0"/>
                </a:solidFill>
              </a:rPr>
              <a:t>Disturbi a tipo</a:t>
            </a:r>
            <a:r>
              <a:rPr lang="it-IT" sz="2400" b="1" spc="-45" dirty="0" smtClean="0">
                <a:solidFill>
                  <a:srgbClr val="0070C0"/>
                </a:solidFill>
              </a:rPr>
              <a:t> </a:t>
            </a:r>
            <a:r>
              <a:rPr lang="it-IT" sz="2400" b="1" dirty="0" smtClean="0">
                <a:solidFill>
                  <a:srgbClr val="0070C0"/>
                </a:solidFill>
              </a:rPr>
              <a:t>tic</a:t>
            </a:r>
            <a:endParaRPr lang="it-IT" sz="2400" b="1" dirty="0">
              <a:solidFill>
                <a:srgbClr val="0070C0"/>
              </a:solidFill>
              <a:latin typeface="Century Gothic"/>
              <a:cs typeface="Century Gothic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317500" y="1409700"/>
            <a:ext cx="6248400" cy="4083169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lang="it-IT" sz="16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Disturbi caratterizzati </a:t>
            </a:r>
            <a:r>
              <a:rPr lang="it-IT" sz="1600" dirty="0" smtClean="0">
                <a:latin typeface="Century Gothic"/>
                <a:cs typeface="Century Gothic"/>
              </a:rPr>
              <a:t>da un movimento o una produzione vocale  involontaria, rapida, ricorrente, non ritmica, che insorge rapidamente  e </a:t>
            </a:r>
            <a:r>
              <a:rPr lang="it-IT" sz="1600" spc="-5" dirty="0" smtClean="0">
                <a:latin typeface="Century Gothic"/>
                <a:cs typeface="Century Gothic"/>
              </a:rPr>
              <a:t>che non </a:t>
            </a:r>
            <a:r>
              <a:rPr lang="it-IT" sz="1600" dirty="0" smtClean="0">
                <a:latin typeface="Century Gothic"/>
                <a:cs typeface="Century Gothic"/>
              </a:rPr>
              <a:t>è </a:t>
            </a:r>
            <a:r>
              <a:rPr lang="it-IT" sz="1600" spc="-5" dirty="0" smtClean="0">
                <a:latin typeface="Century Gothic"/>
                <a:cs typeface="Century Gothic"/>
              </a:rPr>
              <a:t>finalizzata ad uno scopo</a:t>
            </a:r>
            <a:r>
              <a:rPr lang="it-IT" sz="1600" spc="45" dirty="0" smtClean="0">
                <a:latin typeface="Century Gothic"/>
                <a:cs typeface="Century Gothic"/>
              </a:rPr>
              <a:t> </a:t>
            </a:r>
            <a:r>
              <a:rPr lang="it-IT" sz="1600" spc="-5" dirty="0" smtClean="0">
                <a:latin typeface="Century Gothic"/>
                <a:cs typeface="Century Gothic"/>
              </a:rPr>
              <a:t>apparente.</a:t>
            </a:r>
            <a:endParaRPr lang="it-IT" sz="1600" dirty="0" smtClean="0">
              <a:latin typeface="Century Gothic"/>
              <a:cs typeface="Century Gothic"/>
            </a:endParaRPr>
          </a:p>
          <a:p>
            <a:pPr marL="12700" marR="6350" algn="just">
              <a:lnSpc>
                <a:spcPct val="100000"/>
              </a:lnSpc>
              <a:spcBef>
                <a:spcPts val="100"/>
              </a:spcBef>
            </a:pPr>
            <a:r>
              <a:rPr lang="it-IT" sz="1600" b="1" dirty="0" smtClean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Century Gothic"/>
                <a:cs typeface="Century Gothic"/>
              </a:rPr>
              <a:t>I </a:t>
            </a:r>
            <a:r>
              <a:rPr lang="it-IT" sz="1600" b="1" spc="-5" dirty="0" smtClean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Century Gothic"/>
                <a:cs typeface="Century Gothic"/>
              </a:rPr>
              <a:t>tic</a:t>
            </a:r>
            <a:r>
              <a:rPr lang="it-IT" sz="1600" b="1" spc="-5" dirty="0" smtClean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lang="it-IT" sz="16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sono vissuti </a:t>
            </a:r>
            <a:r>
              <a:rPr lang="it-IT" sz="1600" dirty="0" smtClean="0">
                <a:latin typeface="Century Gothic"/>
                <a:cs typeface="Century Gothic"/>
              </a:rPr>
              <a:t>come irrefrenabili, possono essere soppressi per vari  periodi</a:t>
            </a:r>
            <a:r>
              <a:rPr lang="it-IT" sz="1600" spc="80" dirty="0" smtClean="0">
                <a:latin typeface="Century Gothic"/>
                <a:cs typeface="Century Gothic"/>
              </a:rPr>
              <a:t> </a:t>
            </a:r>
            <a:r>
              <a:rPr lang="it-IT" sz="1600" dirty="0" smtClean="0">
                <a:latin typeface="Century Gothic"/>
                <a:cs typeface="Century Gothic"/>
              </a:rPr>
              <a:t>di</a:t>
            </a:r>
            <a:r>
              <a:rPr lang="it-IT" sz="1600" spc="75" dirty="0" smtClean="0">
                <a:latin typeface="Century Gothic"/>
                <a:cs typeface="Century Gothic"/>
              </a:rPr>
              <a:t> </a:t>
            </a:r>
            <a:r>
              <a:rPr lang="it-IT" sz="1600" dirty="0" smtClean="0">
                <a:latin typeface="Century Gothic"/>
                <a:cs typeface="Century Gothic"/>
              </a:rPr>
              <a:t>tempo</a:t>
            </a:r>
            <a:r>
              <a:rPr lang="it-IT" sz="1600" spc="80" dirty="0" smtClean="0">
                <a:latin typeface="Century Gothic"/>
                <a:cs typeface="Century Gothic"/>
              </a:rPr>
              <a:t> </a:t>
            </a:r>
            <a:r>
              <a:rPr lang="it-IT" sz="1600" dirty="0" smtClean="0">
                <a:latin typeface="Century Gothic"/>
                <a:cs typeface="Century Gothic"/>
              </a:rPr>
              <a:t>e</a:t>
            </a:r>
            <a:r>
              <a:rPr lang="it-IT" sz="1600" spc="80" dirty="0" smtClean="0">
                <a:latin typeface="Century Gothic"/>
                <a:cs typeface="Century Gothic"/>
              </a:rPr>
              <a:t> </a:t>
            </a:r>
            <a:r>
              <a:rPr lang="it-IT" sz="1600" spc="-5" dirty="0" smtClean="0">
                <a:latin typeface="Century Gothic"/>
                <a:cs typeface="Century Gothic"/>
              </a:rPr>
              <a:t>sono</a:t>
            </a:r>
            <a:r>
              <a:rPr lang="it-IT" sz="1600" spc="75" dirty="0" smtClean="0">
                <a:latin typeface="Century Gothic"/>
                <a:cs typeface="Century Gothic"/>
              </a:rPr>
              <a:t> </a:t>
            </a:r>
            <a:r>
              <a:rPr lang="it-IT" sz="1600" dirty="0" smtClean="0">
                <a:latin typeface="Century Gothic"/>
                <a:cs typeface="Century Gothic"/>
              </a:rPr>
              <a:t>assenti</a:t>
            </a:r>
            <a:r>
              <a:rPr lang="it-IT" sz="1600" spc="80" dirty="0" smtClean="0">
                <a:latin typeface="Century Gothic"/>
                <a:cs typeface="Century Gothic"/>
              </a:rPr>
              <a:t> </a:t>
            </a:r>
            <a:r>
              <a:rPr lang="it-IT" sz="1600" dirty="0" smtClean="0">
                <a:latin typeface="Century Gothic"/>
                <a:cs typeface="Century Gothic"/>
              </a:rPr>
              <a:t>nel</a:t>
            </a:r>
            <a:r>
              <a:rPr lang="it-IT" sz="1600" spc="75" dirty="0" smtClean="0">
                <a:latin typeface="Century Gothic"/>
                <a:cs typeface="Century Gothic"/>
              </a:rPr>
              <a:t> </a:t>
            </a:r>
            <a:r>
              <a:rPr lang="it-IT" sz="1600" dirty="0" smtClean="0">
                <a:latin typeface="Century Gothic"/>
                <a:cs typeface="Century Gothic"/>
              </a:rPr>
              <a:t>sonno.</a:t>
            </a:r>
          </a:p>
          <a:p>
            <a:pPr marL="12700" marR="6350" algn="just">
              <a:lnSpc>
                <a:spcPct val="100000"/>
              </a:lnSpc>
              <a:spcBef>
                <a:spcPts val="100"/>
              </a:spcBef>
            </a:pPr>
            <a:r>
              <a:rPr lang="it-IT" sz="16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Frequentemente</a:t>
            </a:r>
            <a:r>
              <a:rPr lang="it-IT" sz="1600" b="1" spc="85" dirty="0" smtClean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lang="it-IT" sz="1600" dirty="0" smtClean="0">
                <a:latin typeface="Century Gothic"/>
                <a:cs typeface="Century Gothic"/>
              </a:rPr>
              <a:t>si</a:t>
            </a:r>
            <a:r>
              <a:rPr lang="it-IT" sz="1600" spc="75" dirty="0" smtClean="0">
                <a:latin typeface="Century Gothic"/>
                <a:cs typeface="Century Gothic"/>
              </a:rPr>
              <a:t> </a:t>
            </a:r>
            <a:r>
              <a:rPr lang="it-IT" sz="1600" dirty="0" smtClean="0">
                <a:latin typeface="Century Gothic"/>
                <a:cs typeface="Century Gothic"/>
              </a:rPr>
              <a:t>riscontra un’associazione 	</a:t>
            </a:r>
            <a:r>
              <a:rPr lang="it-IT" sz="1600" spc="5" dirty="0" smtClean="0">
                <a:latin typeface="Century Gothic"/>
                <a:cs typeface="Century Gothic"/>
              </a:rPr>
              <a:t>c</a:t>
            </a:r>
            <a:r>
              <a:rPr lang="it-IT" sz="1600" dirty="0" smtClean="0">
                <a:latin typeface="Century Gothic"/>
                <a:cs typeface="Century Gothic"/>
              </a:rPr>
              <a:t>on  </a:t>
            </a:r>
            <a:r>
              <a:rPr lang="it-IT" sz="1600" spc="-5" dirty="0" smtClean="0">
                <a:latin typeface="Century Gothic"/>
                <a:cs typeface="Century Gothic"/>
              </a:rPr>
              <a:t>u</a:t>
            </a:r>
            <a:r>
              <a:rPr lang="it-IT" sz="1600" dirty="0" smtClean="0">
                <a:latin typeface="Century Gothic"/>
                <a:cs typeface="Century Gothic"/>
              </a:rPr>
              <a:t>n’ampia varietà	di disturbi emozionali,  specialmente	disturbi ossessivi	e </a:t>
            </a:r>
            <a:r>
              <a:rPr lang="it-IT" sz="1600" spc="-5" dirty="0" smtClean="0">
                <a:latin typeface="Century Gothic"/>
                <a:cs typeface="Century Gothic"/>
              </a:rPr>
              <a:t>essere semplici (battere le palpebre, tossire, schiarire la gola)  </a:t>
            </a:r>
            <a:r>
              <a:rPr lang="it-IT" sz="1600" dirty="0" smtClean="0">
                <a:latin typeface="Century Gothic"/>
                <a:cs typeface="Century Gothic"/>
              </a:rPr>
              <a:t>o </a:t>
            </a:r>
            <a:r>
              <a:rPr lang="it-IT" sz="1600" spc="-5" dirty="0" smtClean="0">
                <a:latin typeface="Century Gothic"/>
                <a:cs typeface="Century Gothic"/>
              </a:rPr>
              <a:t>complessi (saltare, ripetere parole</a:t>
            </a:r>
            <a:r>
              <a:rPr lang="it-IT" sz="1600" dirty="0" smtClean="0">
                <a:latin typeface="Century Gothic"/>
                <a:cs typeface="Century Gothic"/>
              </a:rPr>
              <a:t> </a:t>
            </a:r>
            <a:r>
              <a:rPr lang="it-IT" sz="1600" spc="-5" dirty="0" smtClean="0">
                <a:latin typeface="Century Gothic"/>
                <a:cs typeface="Century Gothic"/>
              </a:rPr>
              <a:t>particolari).</a:t>
            </a:r>
          </a:p>
          <a:p>
            <a:pPr marL="12700" marR="6350" algn="just">
              <a:lnSpc>
                <a:spcPct val="100000"/>
              </a:lnSpc>
              <a:spcBef>
                <a:spcPts val="100"/>
              </a:spcBef>
            </a:pPr>
            <a:r>
              <a:rPr lang="it-IT" sz="1600" b="1" spc="-5" dirty="0" smtClean="0">
                <a:solidFill>
                  <a:srgbClr val="FF0000"/>
                </a:solidFill>
                <a:latin typeface="Century Gothic"/>
                <a:cs typeface="Century Gothic"/>
              </a:rPr>
              <a:t>La forma più comune </a:t>
            </a:r>
            <a:r>
              <a:rPr lang="it-IT" sz="1600" spc="-5" dirty="0" smtClean="0">
                <a:latin typeface="Century Gothic"/>
                <a:cs typeface="Century Gothic"/>
              </a:rPr>
              <a:t>del disturbo </a:t>
            </a:r>
            <a:r>
              <a:rPr lang="it-IT" sz="1600" dirty="0" smtClean="0">
                <a:latin typeface="Century Gothic"/>
                <a:cs typeface="Century Gothic"/>
              </a:rPr>
              <a:t>è </a:t>
            </a:r>
            <a:r>
              <a:rPr lang="it-IT" sz="1600" spc="-5" dirty="0" smtClean="0">
                <a:latin typeface="Century Gothic"/>
                <a:cs typeface="Century Gothic"/>
              </a:rPr>
              <a:t>quella transitoria, in cui </a:t>
            </a:r>
            <a:r>
              <a:rPr lang="it-IT" sz="1600" dirty="0" smtClean="0">
                <a:latin typeface="Century Gothic"/>
                <a:cs typeface="Century Gothic"/>
              </a:rPr>
              <a:t>i </a:t>
            </a:r>
            <a:r>
              <a:rPr lang="it-IT" sz="1600" spc="-5" dirty="0" smtClean="0">
                <a:latin typeface="Century Gothic"/>
                <a:cs typeface="Century Gothic"/>
              </a:rPr>
              <a:t>tic non  </a:t>
            </a:r>
            <a:r>
              <a:rPr lang="it-IT" sz="1600" dirty="0" smtClean="0">
                <a:latin typeface="Century Gothic"/>
                <a:cs typeface="Century Gothic"/>
              </a:rPr>
              <a:t>persistono oltre i 12 mesi. </a:t>
            </a:r>
          </a:p>
          <a:p>
            <a:pPr marL="12700" marR="6350" algn="just">
              <a:lnSpc>
                <a:spcPct val="100000"/>
              </a:lnSpc>
              <a:spcBef>
                <a:spcPts val="100"/>
              </a:spcBef>
            </a:pPr>
            <a:r>
              <a:rPr lang="it-IT" sz="16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È frequente </a:t>
            </a:r>
            <a:r>
              <a:rPr lang="it-IT" sz="1600" dirty="0" smtClean="0">
                <a:latin typeface="Century Gothic"/>
                <a:cs typeface="Century Gothic"/>
              </a:rPr>
              <a:t>soprattutto fra i 4 e i 5 </a:t>
            </a:r>
            <a:r>
              <a:rPr lang="it-IT" sz="1600" spc="-5" dirty="0" smtClean="0">
                <a:latin typeface="Century Gothic"/>
                <a:cs typeface="Century Gothic"/>
              </a:rPr>
              <a:t>anni </a:t>
            </a:r>
            <a:r>
              <a:rPr lang="it-IT" sz="1600" dirty="0" smtClean="0">
                <a:latin typeface="Century Gothic"/>
                <a:cs typeface="Century Gothic"/>
              </a:rPr>
              <a:t>con</a:t>
            </a:r>
            <a:r>
              <a:rPr lang="it-IT" sz="1600" spc="-80" dirty="0" smtClean="0">
                <a:latin typeface="Century Gothic"/>
                <a:cs typeface="Century Gothic"/>
              </a:rPr>
              <a:t> </a:t>
            </a:r>
            <a:r>
              <a:rPr lang="it-IT" sz="1600" dirty="0" smtClean="0">
                <a:latin typeface="Century Gothic"/>
                <a:cs typeface="Century Gothic"/>
              </a:rPr>
              <a:t>tic  che </a:t>
            </a:r>
            <a:r>
              <a:rPr lang="it-IT" sz="1600" spc="-5" dirty="0" smtClean="0">
                <a:latin typeface="Century Gothic"/>
                <a:cs typeface="Century Gothic"/>
              </a:rPr>
              <a:t>assumono la forma di ammiccamenti, smorfie facciali </a:t>
            </a:r>
            <a:r>
              <a:rPr lang="it-IT" sz="1600" dirty="0" smtClean="0">
                <a:latin typeface="Century Gothic"/>
                <a:cs typeface="Century Gothic"/>
              </a:rPr>
              <a:t>o </a:t>
            </a:r>
            <a:r>
              <a:rPr lang="it-IT" sz="1600" spc="-5" dirty="0" smtClean="0">
                <a:latin typeface="Century Gothic"/>
                <a:cs typeface="Century Gothic"/>
              </a:rPr>
              <a:t>movimenti  della</a:t>
            </a:r>
            <a:r>
              <a:rPr lang="it-IT" sz="1600" spc="-10" dirty="0" smtClean="0">
                <a:latin typeface="Century Gothic"/>
                <a:cs typeface="Century Gothic"/>
              </a:rPr>
              <a:t> </a:t>
            </a:r>
            <a:r>
              <a:rPr lang="it-IT" sz="1600" spc="-5" dirty="0" smtClean="0">
                <a:latin typeface="Century Gothic"/>
                <a:cs typeface="Century Gothic"/>
              </a:rPr>
              <a:t>testa.</a:t>
            </a:r>
            <a:endParaRPr lang="it-IT" sz="2000" dirty="0">
              <a:latin typeface="Century Gothic"/>
              <a:cs typeface="Century Gothic"/>
            </a:endParaRPr>
          </a:p>
        </p:txBody>
      </p:sp>
      <p:pic>
        <p:nvPicPr>
          <p:cNvPr id="22530" name="Picture 2" descr="C:\Users\Master\Desktop\4.jpg"/>
          <p:cNvPicPr>
            <a:picLocks noChangeAspect="1" noChangeArrowheads="1"/>
          </p:cNvPicPr>
          <p:nvPr/>
        </p:nvPicPr>
        <p:blipFill>
          <a:blip r:embed="rId2" cstate="print"/>
          <a:srcRect l="40154"/>
          <a:stretch>
            <a:fillRect/>
          </a:stretch>
        </p:blipFill>
        <p:spPr bwMode="auto">
          <a:xfrm>
            <a:off x="6733619" y="1409700"/>
            <a:ext cx="3287598" cy="4038600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7500" y="212095"/>
            <a:ext cx="10058400" cy="62901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5"/>
              </a:spcBef>
            </a:pPr>
            <a:r>
              <a:rPr sz="4000" b="1" dirty="0">
                <a:solidFill>
                  <a:srgbClr val="FF0000"/>
                </a:solidFill>
              </a:rPr>
              <a:t>Il </a:t>
            </a:r>
            <a:r>
              <a:rPr sz="4000" b="1" dirty="0" err="1">
                <a:solidFill>
                  <a:srgbClr val="FF0000"/>
                </a:solidFill>
              </a:rPr>
              <a:t>disagio</a:t>
            </a:r>
            <a:r>
              <a:rPr sz="4000" b="1" dirty="0">
                <a:solidFill>
                  <a:srgbClr val="FF0000"/>
                </a:solidFill>
              </a:rPr>
              <a:t> </a:t>
            </a:r>
            <a:r>
              <a:rPr sz="4000" b="1" dirty="0" smtClean="0">
                <a:solidFill>
                  <a:srgbClr val="FF0000"/>
                </a:solidFill>
              </a:rPr>
              <a:t>infantile</a:t>
            </a:r>
            <a:endParaRPr sz="4000" b="1" dirty="0">
              <a:solidFill>
                <a:srgbClr val="FF0000"/>
              </a:solidFill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BD2CC-163F-4ACF-9103-8C0FCCDF7321}" type="datetime1">
              <a:rPr lang="en-US" smtClean="0"/>
              <a:pPr/>
              <a:t>4/26/2020</a:t>
            </a:fld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25</a:t>
            </a:fld>
            <a:endParaRPr lang="it-IT"/>
          </a:p>
        </p:txBody>
      </p:sp>
      <p:sp>
        <p:nvSpPr>
          <p:cNvPr id="22" name="CasellaDiTesto 21"/>
          <p:cNvSpPr txBox="1"/>
          <p:nvPr/>
        </p:nvSpPr>
        <p:spPr>
          <a:xfrm>
            <a:off x="317500" y="800100"/>
            <a:ext cx="1005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80"/>
              </a:spcBef>
            </a:pPr>
            <a:r>
              <a:rPr lang="it-IT" sz="2400" b="1" spc="10" dirty="0" smtClean="0">
                <a:solidFill>
                  <a:srgbClr val="0070C0"/>
                </a:solidFill>
              </a:rPr>
              <a:t>Disturbi</a:t>
            </a:r>
            <a:r>
              <a:rPr lang="it-IT" sz="2400" b="1" spc="-20" dirty="0" smtClean="0">
                <a:solidFill>
                  <a:srgbClr val="0070C0"/>
                </a:solidFill>
              </a:rPr>
              <a:t> </a:t>
            </a:r>
            <a:r>
              <a:rPr lang="it-IT" sz="2400" b="1" spc="15" dirty="0" smtClean="0">
                <a:solidFill>
                  <a:srgbClr val="0070C0"/>
                </a:solidFill>
              </a:rPr>
              <a:t>dell’alimentazione</a:t>
            </a:r>
            <a:endParaRPr lang="it-IT" sz="2400" b="1" dirty="0">
              <a:solidFill>
                <a:srgbClr val="0070C0"/>
              </a:solidFill>
              <a:latin typeface="Century Gothic"/>
              <a:cs typeface="Century Gothic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4508500" y="1485900"/>
            <a:ext cx="5867400" cy="4093428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12700" marR="5715" algn="just">
              <a:lnSpc>
                <a:spcPct val="100000"/>
              </a:lnSpc>
              <a:spcBef>
                <a:spcPts val="105"/>
              </a:spcBef>
            </a:pPr>
            <a:r>
              <a:rPr lang="it-IT" sz="2000" b="1" spc="-5" dirty="0" smtClean="0">
                <a:solidFill>
                  <a:srgbClr val="FF0000"/>
                </a:solidFill>
                <a:latin typeface="Century Gothic"/>
                <a:cs typeface="Century Gothic"/>
              </a:rPr>
              <a:t>Nell’infanzia</a:t>
            </a:r>
            <a:r>
              <a:rPr lang="it-IT" sz="2000" spc="-5" dirty="0" smtClean="0">
                <a:latin typeface="Century Gothic"/>
                <a:cs typeface="Century Gothic"/>
              </a:rPr>
              <a:t> </a:t>
            </a:r>
            <a:r>
              <a:rPr lang="it-IT" sz="2000" dirty="0" smtClean="0">
                <a:latin typeface="Century Gothic"/>
                <a:cs typeface="Century Gothic"/>
              </a:rPr>
              <a:t>è </a:t>
            </a:r>
            <a:r>
              <a:rPr lang="it-IT" sz="2000" spc="-5" dirty="0" smtClean="0">
                <a:latin typeface="Century Gothic"/>
                <a:cs typeface="Century Gothic"/>
              </a:rPr>
              <a:t>molto frequente incontrare alcune difficoltà  nell’alimentazione, molto spesso sotto forma di </a:t>
            </a:r>
            <a:r>
              <a:rPr lang="it-IT" sz="2000" dirty="0" smtClean="0">
                <a:latin typeface="Century Gothic"/>
                <a:cs typeface="Century Gothic"/>
              </a:rPr>
              <a:t>un  </a:t>
            </a:r>
            <a:r>
              <a:rPr lang="it-IT" sz="2000" spc="-5" dirty="0" smtClean="0">
                <a:latin typeface="Century Gothic"/>
                <a:cs typeface="Century Gothic"/>
              </a:rPr>
              <a:t>comportamento capriccioso </a:t>
            </a:r>
            <a:r>
              <a:rPr lang="it-IT" sz="2000" dirty="0" smtClean="0">
                <a:latin typeface="Century Gothic"/>
                <a:cs typeface="Century Gothic"/>
              </a:rPr>
              <a:t>che </a:t>
            </a:r>
            <a:r>
              <a:rPr lang="it-IT" sz="2000" spc="-5" dirty="0" smtClean="0">
                <a:latin typeface="Century Gothic"/>
                <a:cs typeface="Century Gothic"/>
              </a:rPr>
              <a:t>impedisce un’adeguata  assunzione di</a:t>
            </a:r>
            <a:r>
              <a:rPr lang="it-IT" sz="2000" dirty="0" smtClean="0">
                <a:latin typeface="Century Gothic"/>
                <a:cs typeface="Century Gothic"/>
              </a:rPr>
              <a:t> </a:t>
            </a:r>
            <a:r>
              <a:rPr lang="it-IT" sz="2000" spc="-5" dirty="0" smtClean="0">
                <a:latin typeface="Century Gothic"/>
                <a:cs typeface="Century Gothic"/>
              </a:rPr>
              <a:t>nutrimenti.</a:t>
            </a:r>
            <a:endParaRPr lang="it-IT" sz="2000" dirty="0" smtClean="0">
              <a:latin typeface="Century Gothic"/>
              <a:cs typeface="Century Gothic"/>
            </a:endParaRPr>
          </a:p>
          <a:p>
            <a:pPr marL="12700" marR="5080" algn="just">
              <a:lnSpc>
                <a:spcPct val="100000"/>
              </a:lnSpc>
              <a:spcBef>
                <a:spcPts val="15"/>
              </a:spcBef>
            </a:pPr>
            <a:r>
              <a:rPr lang="it-IT" sz="20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Ma questo </a:t>
            </a:r>
            <a:r>
              <a:rPr lang="it-IT" sz="2000" dirty="0" smtClean="0">
                <a:latin typeface="Century Gothic"/>
                <a:cs typeface="Century Gothic"/>
              </a:rPr>
              <a:t>non necessariamente si caratterizza come  </a:t>
            </a:r>
            <a:r>
              <a:rPr lang="it-IT" sz="2000" spc="-5" dirty="0" smtClean="0">
                <a:latin typeface="Century Gothic"/>
                <a:cs typeface="Century Gothic"/>
              </a:rPr>
              <a:t>patologico.</a:t>
            </a:r>
            <a:endParaRPr lang="it-IT" sz="2000" dirty="0" smtClean="0">
              <a:latin typeface="Century Gothic"/>
              <a:cs typeface="Century Gothic"/>
            </a:endParaRPr>
          </a:p>
          <a:p>
            <a:pPr marL="12700" algn="just">
              <a:spcBef>
                <a:spcPts val="10"/>
              </a:spcBef>
            </a:pPr>
            <a:r>
              <a:rPr lang="it-IT" sz="2000" b="1" spc="-5" dirty="0" smtClean="0">
                <a:solidFill>
                  <a:srgbClr val="FF0000"/>
                </a:solidFill>
                <a:latin typeface="Century Gothic"/>
                <a:cs typeface="Century Gothic"/>
              </a:rPr>
              <a:t>Perché si </a:t>
            </a:r>
            <a:r>
              <a:rPr lang="it-IT" sz="20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possa pensare </a:t>
            </a:r>
            <a:r>
              <a:rPr lang="it-IT" sz="2000" dirty="0" smtClean="0">
                <a:latin typeface="Century Gothic"/>
                <a:cs typeface="Century Gothic"/>
              </a:rPr>
              <a:t>ad una </a:t>
            </a:r>
            <a:r>
              <a:rPr lang="it-IT" sz="2000" spc="-5" dirty="0" smtClean="0">
                <a:latin typeface="Century Gothic"/>
                <a:cs typeface="Century Gothic"/>
              </a:rPr>
              <a:t>patologia il rifiuto di </a:t>
            </a:r>
            <a:r>
              <a:rPr lang="it-IT" sz="2000" dirty="0" smtClean="0">
                <a:latin typeface="Century Gothic"/>
                <a:cs typeface="Century Gothic"/>
              </a:rPr>
              <a:t>cibo</a:t>
            </a:r>
            <a:r>
              <a:rPr lang="it-IT" sz="2000" spc="295" dirty="0" smtClean="0">
                <a:latin typeface="Century Gothic"/>
                <a:cs typeface="Century Gothic"/>
              </a:rPr>
              <a:t> </a:t>
            </a:r>
            <a:r>
              <a:rPr lang="it-IT" sz="2000" dirty="0" smtClean="0">
                <a:latin typeface="Century Gothic"/>
                <a:cs typeface="Century Gothic"/>
              </a:rPr>
              <a:t>o </a:t>
            </a:r>
            <a:r>
              <a:rPr lang="it-IT" sz="2000" spc="-5" dirty="0" smtClean="0">
                <a:latin typeface="Century Gothic"/>
                <a:cs typeface="Century Gothic"/>
              </a:rPr>
              <a:t>la sovra-alimentazione</a:t>
            </a:r>
            <a:r>
              <a:rPr lang="it-IT" sz="2000" spc="-5" dirty="0">
                <a:latin typeface="Century Gothic"/>
                <a:cs typeface="Century Gothic"/>
              </a:rPr>
              <a:t> </a:t>
            </a:r>
            <a:r>
              <a:rPr lang="it-IT" sz="2000" spc="-5" dirty="0" smtClean="0">
                <a:latin typeface="Century Gothic"/>
                <a:cs typeface="Century Gothic"/>
              </a:rPr>
              <a:t>devono interferire in modo significativo con lo sviluppo, l’acquisizione di peso, o compromettere il funzionamento fisico intellettivo e sociale del bambino.</a:t>
            </a:r>
            <a:endParaRPr lang="it-IT" sz="1600" dirty="0">
              <a:latin typeface="Century Gothic"/>
              <a:cs typeface="Century Gothic"/>
            </a:endParaRPr>
          </a:p>
        </p:txBody>
      </p:sp>
      <p:pic>
        <p:nvPicPr>
          <p:cNvPr id="23554" name="Picture 2" descr="C:\Users\Master\Desktop\2.jpg"/>
          <p:cNvPicPr>
            <a:picLocks noChangeAspect="1" noChangeArrowheads="1"/>
          </p:cNvPicPr>
          <p:nvPr/>
        </p:nvPicPr>
        <p:blipFill>
          <a:blip r:embed="rId2" cstate="print"/>
          <a:srcRect l="10702" r="11706"/>
          <a:stretch>
            <a:fillRect/>
          </a:stretch>
        </p:blipFill>
        <p:spPr bwMode="auto">
          <a:xfrm>
            <a:off x="165100" y="2019300"/>
            <a:ext cx="4223013" cy="3076247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7500" y="212095"/>
            <a:ext cx="10058400" cy="62901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5"/>
              </a:spcBef>
            </a:pPr>
            <a:r>
              <a:rPr sz="4000" b="1" dirty="0">
                <a:solidFill>
                  <a:srgbClr val="FF0000"/>
                </a:solidFill>
              </a:rPr>
              <a:t>Il </a:t>
            </a:r>
            <a:r>
              <a:rPr sz="4000" b="1" dirty="0" err="1">
                <a:solidFill>
                  <a:srgbClr val="FF0000"/>
                </a:solidFill>
              </a:rPr>
              <a:t>disagio</a:t>
            </a:r>
            <a:r>
              <a:rPr sz="4000" b="1" dirty="0">
                <a:solidFill>
                  <a:srgbClr val="FF0000"/>
                </a:solidFill>
              </a:rPr>
              <a:t> </a:t>
            </a:r>
            <a:r>
              <a:rPr sz="4000" b="1" dirty="0" smtClean="0">
                <a:solidFill>
                  <a:srgbClr val="FF0000"/>
                </a:solidFill>
              </a:rPr>
              <a:t>infantile</a:t>
            </a:r>
            <a:endParaRPr sz="4000" b="1" dirty="0">
              <a:solidFill>
                <a:srgbClr val="FF0000"/>
              </a:solidFill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BD2CC-163F-4ACF-9103-8C0FCCDF7321}" type="datetime1">
              <a:rPr lang="en-US" smtClean="0"/>
              <a:pPr/>
              <a:t>4/26/2020</a:t>
            </a:fld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26</a:t>
            </a:fld>
            <a:endParaRPr lang="it-IT"/>
          </a:p>
        </p:txBody>
      </p:sp>
      <p:sp>
        <p:nvSpPr>
          <p:cNvPr id="22" name="CasellaDiTesto 21"/>
          <p:cNvSpPr txBox="1"/>
          <p:nvPr/>
        </p:nvSpPr>
        <p:spPr>
          <a:xfrm>
            <a:off x="317500" y="800100"/>
            <a:ext cx="1005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 marR="5715" algn="ctr">
              <a:lnSpc>
                <a:spcPct val="100000"/>
              </a:lnSpc>
              <a:spcBef>
                <a:spcPts val="105"/>
              </a:spcBef>
            </a:pPr>
            <a:r>
              <a:rPr lang="it-IT" sz="2400" b="1" dirty="0" smtClean="0">
                <a:solidFill>
                  <a:srgbClr val="0070C0"/>
                </a:solidFill>
                <a:latin typeface="Century Gothic"/>
                <a:cs typeface="Century Gothic"/>
              </a:rPr>
              <a:t>Le </a:t>
            </a:r>
            <a:r>
              <a:rPr lang="it-IT" sz="2400" b="1" spc="-5" dirty="0" smtClean="0">
                <a:solidFill>
                  <a:srgbClr val="0070C0"/>
                </a:solidFill>
                <a:latin typeface="Century Gothic"/>
                <a:cs typeface="Century Gothic"/>
              </a:rPr>
              <a:t>manifestazioni sono variabili </a:t>
            </a:r>
            <a:r>
              <a:rPr lang="it-IT" sz="2400" b="1" dirty="0" smtClean="0">
                <a:solidFill>
                  <a:srgbClr val="0070C0"/>
                </a:solidFill>
                <a:latin typeface="Century Gothic"/>
                <a:cs typeface="Century Gothic"/>
              </a:rPr>
              <a:t>e </a:t>
            </a:r>
            <a:r>
              <a:rPr lang="it-IT" sz="2400" b="1" spc="-5" dirty="0" smtClean="0">
                <a:solidFill>
                  <a:srgbClr val="0070C0"/>
                </a:solidFill>
                <a:latin typeface="Century Gothic"/>
                <a:cs typeface="Century Gothic"/>
              </a:rPr>
              <a:t>specifiche dei primi anni  di</a:t>
            </a:r>
            <a:r>
              <a:rPr lang="it-IT" sz="2400" b="1" spc="-15" dirty="0" smtClean="0">
                <a:solidFill>
                  <a:srgbClr val="0070C0"/>
                </a:solidFill>
                <a:latin typeface="Century Gothic"/>
                <a:cs typeface="Century Gothic"/>
              </a:rPr>
              <a:t> </a:t>
            </a:r>
            <a:r>
              <a:rPr lang="it-IT" sz="2400" b="1" spc="-5" dirty="0" smtClean="0">
                <a:solidFill>
                  <a:srgbClr val="0070C0"/>
                </a:solidFill>
                <a:latin typeface="Century Gothic"/>
                <a:cs typeface="Century Gothic"/>
              </a:rPr>
              <a:t>vita</a:t>
            </a:r>
            <a:endParaRPr lang="it-IT" sz="2400" b="1" dirty="0">
              <a:solidFill>
                <a:srgbClr val="0070C0"/>
              </a:solidFill>
              <a:latin typeface="Century Gothic"/>
              <a:cs typeface="Century Gothic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317500" y="1638300"/>
            <a:ext cx="5943600" cy="3824124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12700" marR="5715" indent="-635" algn="just">
              <a:lnSpc>
                <a:spcPct val="100000"/>
              </a:lnSpc>
              <a:spcBef>
                <a:spcPts val="885"/>
              </a:spcBef>
            </a:pPr>
            <a:r>
              <a:rPr lang="it-IT" sz="2000" b="1" dirty="0" smtClean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Century Gothic"/>
                <a:cs typeface="Century Gothic"/>
              </a:rPr>
              <a:t>La </a:t>
            </a:r>
            <a:r>
              <a:rPr lang="it-IT" sz="2000" b="1" spc="-5" dirty="0" smtClean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Century Gothic"/>
                <a:cs typeface="Century Gothic"/>
              </a:rPr>
              <a:t>variante </a:t>
            </a:r>
            <a:r>
              <a:rPr lang="it-IT" sz="2000" b="1" spc="-5" dirty="0" err="1" smtClean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Century Gothic"/>
                <a:cs typeface="Century Gothic"/>
              </a:rPr>
              <a:t>iperfagica</a:t>
            </a:r>
            <a:r>
              <a:rPr lang="it-IT" sz="2000" b="1" spc="-5" dirty="0" smtClean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lang="it-IT" sz="2000" spc="-5" dirty="0" smtClean="0">
                <a:latin typeface="Century Gothic"/>
                <a:cs typeface="Century Gothic"/>
              </a:rPr>
              <a:t>si caratterizza per </a:t>
            </a:r>
            <a:r>
              <a:rPr lang="it-IT" sz="2000" dirty="0" smtClean="0">
                <a:latin typeface="Century Gothic"/>
                <a:cs typeface="Century Gothic"/>
              </a:rPr>
              <a:t>una </a:t>
            </a:r>
            <a:r>
              <a:rPr lang="it-IT" sz="2000" spc="-5" dirty="0" smtClean="0">
                <a:latin typeface="Century Gothic"/>
                <a:cs typeface="Century Gothic"/>
              </a:rPr>
              <a:t>assunzione  </a:t>
            </a:r>
            <a:r>
              <a:rPr lang="it-IT" sz="2000" dirty="0" smtClean="0">
                <a:latin typeface="Century Gothic"/>
                <a:cs typeface="Century Gothic"/>
              </a:rPr>
              <a:t>eccessiva e irregolare del</a:t>
            </a:r>
            <a:r>
              <a:rPr lang="it-IT" sz="2000" spc="-40" dirty="0" smtClean="0">
                <a:latin typeface="Century Gothic"/>
                <a:cs typeface="Century Gothic"/>
              </a:rPr>
              <a:t> </a:t>
            </a:r>
            <a:r>
              <a:rPr lang="it-IT" sz="2000" dirty="0" smtClean="0">
                <a:latin typeface="Century Gothic"/>
                <a:cs typeface="Century Gothic"/>
              </a:rPr>
              <a:t>cibo.</a:t>
            </a:r>
          </a:p>
          <a:p>
            <a:pPr marL="12700" marR="5080" algn="just">
              <a:lnSpc>
                <a:spcPct val="100000"/>
              </a:lnSpc>
              <a:spcBef>
                <a:spcPts val="885"/>
              </a:spcBef>
            </a:pPr>
            <a:r>
              <a:rPr lang="it-IT" sz="2000" b="1" dirty="0" smtClean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Century Gothic"/>
                <a:cs typeface="Century Gothic"/>
              </a:rPr>
              <a:t>La </a:t>
            </a:r>
            <a:r>
              <a:rPr lang="it-IT" sz="2000" b="1" spc="-5" dirty="0" smtClean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Century Gothic"/>
                <a:cs typeface="Century Gothic"/>
              </a:rPr>
              <a:t>variante </a:t>
            </a:r>
            <a:r>
              <a:rPr lang="it-IT" sz="2000" b="1" spc="-5" dirty="0" err="1" smtClean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Century Gothic"/>
                <a:cs typeface="Century Gothic"/>
              </a:rPr>
              <a:t>ipofagica</a:t>
            </a:r>
            <a:r>
              <a:rPr lang="it-IT" sz="2000" b="1" spc="-5" dirty="0" smtClean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Century Gothic"/>
                <a:cs typeface="Century Gothic"/>
              </a:rPr>
              <a:t> </a:t>
            </a:r>
            <a:r>
              <a:rPr lang="it-IT" sz="2000" spc="-5" dirty="0" smtClean="0">
                <a:latin typeface="Century Gothic"/>
                <a:cs typeface="Century Gothic"/>
              </a:rPr>
              <a:t>si caratterizza per rifiuto del cibo,  comportamento alimentare estremamente capriccioso,  oltre </a:t>
            </a:r>
            <a:r>
              <a:rPr lang="it-IT" sz="2000" dirty="0" smtClean="0">
                <a:latin typeface="Century Gothic"/>
                <a:cs typeface="Century Gothic"/>
              </a:rPr>
              <a:t>i </a:t>
            </a:r>
            <a:r>
              <a:rPr lang="it-IT" sz="2000" spc="-5" dirty="0" smtClean="0">
                <a:latin typeface="Century Gothic"/>
                <a:cs typeface="Century Gothic"/>
              </a:rPr>
              <a:t>limiti della norma per intensità </a:t>
            </a:r>
            <a:r>
              <a:rPr lang="it-IT" sz="2000" dirty="0" smtClean="0">
                <a:latin typeface="Century Gothic"/>
                <a:cs typeface="Century Gothic"/>
              </a:rPr>
              <a:t>e </a:t>
            </a:r>
            <a:r>
              <a:rPr lang="it-IT" sz="2000" spc="-5" dirty="0" smtClean="0">
                <a:latin typeface="Century Gothic"/>
                <a:cs typeface="Century Gothic"/>
              </a:rPr>
              <a:t>durata (oltre un  mese</a:t>
            </a:r>
            <a:r>
              <a:rPr lang="it-IT" sz="2000" spc="-5" dirty="0" smtClean="0">
                <a:latin typeface="Century Gothic"/>
                <a:cs typeface="Century Gothic"/>
              </a:rPr>
              <a:t>).</a:t>
            </a:r>
          </a:p>
          <a:p>
            <a:pPr marL="12700" marR="5080" algn="just">
              <a:lnSpc>
                <a:spcPct val="100000"/>
              </a:lnSpc>
              <a:spcBef>
                <a:spcPts val="885"/>
              </a:spcBef>
            </a:pPr>
            <a:r>
              <a:rPr lang="it-IT" sz="2000" b="1" spc="-5" dirty="0" smtClean="0">
                <a:solidFill>
                  <a:srgbClr val="FF0000"/>
                </a:solidFill>
                <a:latin typeface="Century Gothic"/>
                <a:cs typeface="Century Gothic"/>
              </a:rPr>
              <a:t>Nonostante</a:t>
            </a:r>
            <a:r>
              <a:rPr lang="it-IT" sz="2000" spc="-5" dirty="0" smtClean="0">
                <a:latin typeface="Century Gothic"/>
                <a:cs typeface="Century Gothic"/>
              </a:rPr>
              <a:t> </a:t>
            </a:r>
            <a:r>
              <a:rPr lang="it-IT" sz="2000" dirty="0" smtClean="0">
                <a:latin typeface="Century Gothic"/>
                <a:cs typeface="Century Gothic"/>
              </a:rPr>
              <a:t>una </a:t>
            </a:r>
            <a:r>
              <a:rPr lang="it-IT" sz="2000" spc="-5" dirty="0" smtClean="0">
                <a:latin typeface="Century Gothic"/>
                <a:cs typeface="Century Gothic"/>
              </a:rPr>
              <a:t>adeguata disponibilità di cibo </a:t>
            </a:r>
            <a:r>
              <a:rPr lang="it-IT" sz="2000" dirty="0" smtClean="0">
                <a:latin typeface="Century Gothic"/>
                <a:cs typeface="Century Gothic"/>
              </a:rPr>
              <a:t>e </a:t>
            </a:r>
            <a:r>
              <a:rPr lang="it-IT" sz="2000" spc="-5" dirty="0" smtClean="0">
                <a:latin typeface="Century Gothic"/>
                <a:cs typeface="Century Gothic"/>
              </a:rPr>
              <a:t>la  presenza di </a:t>
            </a:r>
            <a:r>
              <a:rPr lang="it-IT" sz="2000" dirty="0" smtClean="0">
                <a:latin typeface="Century Gothic"/>
                <a:cs typeface="Century Gothic"/>
              </a:rPr>
              <a:t>una </a:t>
            </a:r>
            <a:r>
              <a:rPr lang="it-IT" sz="2000" spc="-5" dirty="0" smtClean="0">
                <a:latin typeface="Century Gothic"/>
                <a:cs typeface="Century Gothic"/>
              </a:rPr>
              <a:t>persona competente </a:t>
            </a:r>
            <a:r>
              <a:rPr lang="it-IT" sz="2000" dirty="0" smtClean="0">
                <a:latin typeface="Century Gothic"/>
                <a:cs typeface="Century Gothic"/>
              </a:rPr>
              <a:t>che </a:t>
            </a:r>
            <a:r>
              <a:rPr lang="it-IT" sz="2000" spc="-5" dirty="0" smtClean="0">
                <a:latin typeface="Century Gothic"/>
                <a:cs typeface="Century Gothic"/>
              </a:rPr>
              <a:t>si </a:t>
            </a:r>
            <a:r>
              <a:rPr lang="it-IT" sz="2000" dirty="0" smtClean="0">
                <a:latin typeface="Century Gothic"/>
                <a:cs typeface="Century Gothic"/>
              </a:rPr>
              <a:t>prende </a:t>
            </a:r>
            <a:r>
              <a:rPr lang="it-IT" sz="2000" spc="-5" dirty="0" smtClean="0">
                <a:latin typeface="Century Gothic"/>
                <a:cs typeface="Century Gothic"/>
              </a:rPr>
              <a:t>cura  </a:t>
            </a:r>
            <a:r>
              <a:rPr lang="it-IT" sz="2000" dirty="0" smtClean="0">
                <a:latin typeface="Century Gothic"/>
                <a:cs typeface="Century Gothic"/>
              </a:rPr>
              <a:t>del </a:t>
            </a:r>
            <a:r>
              <a:rPr lang="it-IT" sz="2000" dirty="0" smtClean="0">
                <a:latin typeface="Century Gothic"/>
                <a:cs typeface="Century Gothic"/>
              </a:rPr>
              <a:t>bambino.</a:t>
            </a:r>
          </a:p>
          <a:p>
            <a:pPr marL="12700" marR="5080" algn="just">
              <a:lnSpc>
                <a:spcPct val="100000"/>
              </a:lnSpc>
              <a:spcBef>
                <a:spcPts val="885"/>
              </a:spcBef>
            </a:pPr>
            <a:r>
              <a:rPr lang="it-IT" sz="2000" b="1" spc="-5" dirty="0" smtClean="0">
                <a:solidFill>
                  <a:srgbClr val="FF0000"/>
                </a:solidFill>
                <a:latin typeface="Century Gothic"/>
                <a:cs typeface="Century Gothic"/>
              </a:rPr>
              <a:t>In </a:t>
            </a:r>
            <a:r>
              <a:rPr lang="it-IT" sz="20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assenza </a:t>
            </a:r>
            <a:r>
              <a:rPr lang="it-IT" sz="2000" spc="-5" dirty="0" smtClean="0">
                <a:latin typeface="Century Gothic"/>
                <a:cs typeface="Century Gothic"/>
              </a:rPr>
              <a:t>di </a:t>
            </a:r>
            <a:r>
              <a:rPr lang="it-IT" sz="2000" dirty="0" smtClean="0">
                <a:latin typeface="Century Gothic"/>
                <a:cs typeface="Century Gothic"/>
              </a:rPr>
              <a:t>una </a:t>
            </a:r>
            <a:r>
              <a:rPr lang="it-IT" sz="2000" spc="-5" dirty="0" smtClean="0">
                <a:latin typeface="Century Gothic"/>
                <a:cs typeface="Century Gothic"/>
              </a:rPr>
              <a:t>malattia organica </a:t>
            </a:r>
            <a:r>
              <a:rPr lang="it-IT" sz="2000" dirty="0" smtClean="0">
                <a:latin typeface="Century Gothic"/>
                <a:cs typeface="Century Gothic"/>
              </a:rPr>
              <a:t>o </a:t>
            </a:r>
            <a:r>
              <a:rPr lang="it-IT" sz="2000" spc="-5" dirty="0" smtClean="0">
                <a:latin typeface="Century Gothic"/>
                <a:cs typeface="Century Gothic"/>
              </a:rPr>
              <a:t>disturbi  psichici più</a:t>
            </a:r>
            <a:r>
              <a:rPr lang="it-IT" sz="2000" spc="-25" dirty="0" smtClean="0">
                <a:latin typeface="Century Gothic"/>
                <a:cs typeface="Century Gothic"/>
              </a:rPr>
              <a:t> </a:t>
            </a:r>
            <a:r>
              <a:rPr lang="it-IT" sz="2000" spc="-5" dirty="0" smtClean="0">
                <a:latin typeface="Century Gothic"/>
                <a:cs typeface="Century Gothic"/>
              </a:rPr>
              <a:t>ampi.</a:t>
            </a:r>
            <a:endParaRPr lang="it-IT" sz="2000" dirty="0">
              <a:latin typeface="Century Gothic"/>
              <a:cs typeface="Century Gothic"/>
            </a:endParaRPr>
          </a:p>
        </p:txBody>
      </p:sp>
      <p:pic>
        <p:nvPicPr>
          <p:cNvPr id="24578" name="Picture 2" descr="C:\Users\Master\Desktop\3.jpg"/>
          <p:cNvPicPr>
            <a:picLocks noChangeAspect="1" noChangeArrowheads="1"/>
          </p:cNvPicPr>
          <p:nvPr/>
        </p:nvPicPr>
        <p:blipFill>
          <a:blip r:embed="rId2" cstate="print"/>
          <a:srcRect l="17391"/>
          <a:stretch>
            <a:fillRect/>
          </a:stretch>
        </p:blipFill>
        <p:spPr bwMode="auto">
          <a:xfrm>
            <a:off x="6353630" y="1943100"/>
            <a:ext cx="4104750" cy="3276599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7500" y="212095"/>
            <a:ext cx="10058400" cy="62901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5"/>
              </a:spcBef>
            </a:pPr>
            <a:r>
              <a:rPr sz="4000" b="1" dirty="0">
                <a:solidFill>
                  <a:srgbClr val="FF0000"/>
                </a:solidFill>
              </a:rPr>
              <a:t>Il </a:t>
            </a:r>
            <a:r>
              <a:rPr sz="4000" b="1" dirty="0" err="1">
                <a:solidFill>
                  <a:srgbClr val="FF0000"/>
                </a:solidFill>
              </a:rPr>
              <a:t>disagio</a:t>
            </a:r>
            <a:r>
              <a:rPr sz="4000" b="1" dirty="0">
                <a:solidFill>
                  <a:srgbClr val="FF0000"/>
                </a:solidFill>
              </a:rPr>
              <a:t> </a:t>
            </a:r>
            <a:r>
              <a:rPr sz="4000" b="1" dirty="0" smtClean="0">
                <a:solidFill>
                  <a:srgbClr val="FF0000"/>
                </a:solidFill>
              </a:rPr>
              <a:t>infantile</a:t>
            </a:r>
            <a:endParaRPr sz="4000" b="1" dirty="0">
              <a:solidFill>
                <a:srgbClr val="FF0000"/>
              </a:solidFill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BD2CC-163F-4ACF-9103-8C0FCCDF7321}" type="datetime1">
              <a:rPr lang="en-US" smtClean="0"/>
              <a:pPr/>
              <a:t>4/26/2020</a:t>
            </a:fld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27</a:t>
            </a:fld>
            <a:endParaRPr lang="it-IT"/>
          </a:p>
        </p:txBody>
      </p:sp>
      <p:sp>
        <p:nvSpPr>
          <p:cNvPr id="22" name="CasellaDiTesto 21"/>
          <p:cNvSpPr txBox="1"/>
          <p:nvPr/>
        </p:nvSpPr>
        <p:spPr>
          <a:xfrm>
            <a:off x="317500" y="800100"/>
            <a:ext cx="1005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 marR="5715" algn="ctr">
              <a:lnSpc>
                <a:spcPct val="100000"/>
              </a:lnSpc>
              <a:spcBef>
                <a:spcPts val="105"/>
              </a:spcBef>
            </a:pPr>
            <a:r>
              <a:rPr lang="it-IT" sz="2400" b="1" dirty="0" smtClean="0">
                <a:solidFill>
                  <a:srgbClr val="0070C0"/>
                </a:solidFill>
                <a:latin typeface="Century Gothic"/>
                <a:cs typeface="Century Gothic"/>
              </a:rPr>
              <a:t>La pica</a:t>
            </a:r>
            <a:endParaRPr lang="it-IT" sz="2400" b="1" dirty="0">
              <a:solidFill>
                <a:srgbClr val="0070C0"/>
              </a:solidFill>
              <a:latin typeface="Century Gothic"/>
              <a:cs typeface="Century Gothic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4737100" y="1485900"/>
            <a:ext cx="5638800" cy="4093428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5"/>
              </a:spcBef>
            </a:pPr>
            <a:r>
              <a:rPr lang="it-IT" sz="20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E’ </a:t>
            </a:r>
            <a:r>
              <a:rPr lang="it-IT" sz="2000" b="1" spc="-5" dirty="0" smtClean="0">
                <a:solidFill>
                  <a:srgbClr val="FF0000"/>
                </a:solidFill>
                <a:latin typeface="Century Gothic"/>
                <a:cs typeface="Century Gothic"/>
              </a:rPr>
              <a:t>caratterizzata </a:t>
            </a:r>
            <a:r>
              <a:rPr lang="it-IT" sz="2000" dirty="0" smtClean="0">
                <a:latin typeface="Century Gothic"/>
                <a:cs typeface="Century Gothic"/>
              </a:rPr>
              <a:t>da una </a:t>
            </a:r>
            <a:r>
              <a:rPr lang="it-IT" sz="2000" spc="-5" dirty="0" smtClean="0">
                <a:latin typeface="Century Gothic"/>
                <a:cs typeface="Century Gothic"/>
              </a:rPr>
              <a:t>assunzione continuativa  per </a:t>
            </a:r>
            <a:r>
              <a:rPr lang="it-IT" sz="2000" dirty="0" smtClean="0">
                <a:latin typeface="Century Gothic"/>
                <a:cs typeface="Century Gothic"/>
              </a:rPr>
              <a:t>almeno un </a:t>
            </a:r>
            <a:r>
              <a:rPr lang="it-IT" sz="2000" spc="-5" dirty="0" smtClean="0">
                <a:latin typeface="Century Gothic"/>
                <a:cs typeface="Century Gothic"/>
              </a:rPr>
              <a:t>mese di </a:t>
            </a:r>
            <a:r>
              <a:rPr lang="it-IT" sz="2000" dirty="0" smtClean="0">
                <a:latin typeface="Century Gothic"/>
                <a:cs typeface="Century Gothic"/>
              </a:rPr>
              <a:t>sostanze non </a:t>
            </a:r>
            <a:r>
              <a:rPr lang="it-IT" sz="2000" spc="-5" dirty="0" smtClean="0">
                <a:latin typeface="Century Gothic"/>
                <a:cs typeface="Century Gothic"/>
              </a:rPr>
              <a:t>alimentari (ad </a:t>
            </a:r>
            <a:r>
              <a:rPr lang="it-IT" sz="2000" spc="570" dirty="0" smtClean="0">
                <a:latin typeface="Century Gothic"/>
                <a:cs typeface="Century Gothic"/>
              </a:rPr>
              <a:t> </a:t>
            </a:r>
            <a:r>
              <a:rPr lang="it-IT" sz="2000" spc="-5" dirty="0" smtClean="0">
                <a:latin typeface="Century Gothic"/>
                <a:cs typeface="Century Gothic"/>
              </a:rPr>
              <a:t>esempio terra, intonaco sbriciolato dal muro, pezzettini di  carta, talco), non dovuta </a:t>
            </a:r>
            <a:r>
              <a:rPr lang="it-IT" sz="2000" dirty="0" smtClean="0">
                <a:latin typeface="Century Gothic"/>
                <a:cs typeface="Century Gothic"/>
              </a:rPr>
              <a:t>ad </a:t>
            </a:r>
            <a:r>
              <a:rPr lang="it-IT" sz="2000" spc="-5" dirty="0" smtClean="0">
                <a:latin typeface="Century Gothic"/>
                <a:cs typeface="Century Gothic"/>
              </a:rPr>
              <a:t>altri disturbi quali autismo,  disturbi intellettivi, </a:t>
            </a:r>
            <a:r>
              <a:rPr lang="it-IT" sz="2000" dirty="0" smtClean="0">
                <a:latin typeface="Century Gothic"/>
                <a:cs typeface="Century Gothic"/>
              </a:rPr>
              <a:t>o</a:t>
            </a:r>
            <a:r>
              <a:rPr lang="it-IT" sz="2000" spc="-25" dirty="0" smtClean="0">
                <a:latin typeface="Century Gothic"/>
                <a:cs typeface="Century Gothic"/>
              </a:rPr>
              <a:t> </a:t>
            </a:r>
            <a:r>
              <a:rPr lang="it-IT" sz="2000" spc="-5" dirty="0" smtClean="0">
                <a:latin typeface="Century Gothic"/>
                <a:cs typeface="Century Gothic"/>
              </a:rPr>
              <a:t>altro.</a:t>
            </a:r>
            <a:endParaRPr lang="it-IT" sz="2000" dirty="0" smtClean="0">
              <a:latin typeface="Century Gothic"/>
              <a:cs typeface="Century Gothic"/>
            </a:endParaRPr>
          </a:p>
          <a:p>
            <a:pPr marL="12700" marR="5080" algn="just">
              <a:lnSpc>
                <a:spcPct val="100000"/>
              </a:lnSpc>
              <a:spcBef>
                <a:spcPts val="20"/>
              </a:spcBef>
            </a:pPr>
            <a:r>
              <a:rPr lang="it-IT" sz="2000" b="1" spc="-5" dirty="0" smtClean="0">
                <a:solidFill>
                  <a:srgbClr val="FF0000"/>
                </a:solidFill>
                <a:latin typeface="Century Gothic"/>
                <a:cs typeface="Century Gothic"/>
              </a:rPr>
              <a:t>Il disturbo </a:t>
            </a:r>
            <a:r>
              <a:rPr lang="it-IT" sz="2000" spc="-5" dirty="0" smtClean="0">
                <a:latin typeface="Century Gothic"/>
                <a:cs typeface="Century Gothic"/>
              </a:rPr>
              <a:t>deve </a:t>
            </a:r>
            <a:r>
              <a:rPr lang="it-IT" sz="2000" dirty="0" smtClean="0">
                <a:latin typeface="Century Gothic"/>
                <a:cs typeface="Century Gothic"/>
              </a:rPr>
              <a:t>essere </a:t>
            </a:r>
            <a:r>
              <a:rPr lang="it-IT" sz="2000" spc="-5" dirty="0" smtClean="0">
                <a:latin typeface="Century Gothic"/>
                <a:cs typeface="Century Gothic"/>
              </a:rPr>
              <a:t>diagnosticato </a:t>
            </a:r>
            <a:r>
              <a:rPr lang="it-IT" sz="2000" dirty="0" smtClean="0">
                <a:latin typeface="Century Gothic"/>
                <a:cs typeface="Century Gothic"/>
              </a:rPr>
              <a:t>dopo i due anni </a:t>
            </a:r>
            <a:r>
              <a:rPr lang="it-IT" sz="2000" spc="-5" dirty="0" smtClean="0">
                <a:latin typeface="Century Gothic"/>
                <a:cs typeface="Century Gothic"/>
              </a:rPr>
              <a:t>di </a:t>
            </a:r>
            <a:r>
              <a:rPr lang="it-IT" sz="2000" spc="570" dirty="0" smtClean="0">
                <a:latin typeface="Century Gothic"/>
                <a:cs typeface="Century Gothic"/>
              </a:rPr>
              <a:t> </a:t>
            </a:r>
            <a:r>
              <a:rPr lang="it-IT" sz="2000" spc="-5" dirty="0" smtClean="0">
                <a:latin typeface="Century Gothic"/>
                <a:cs typeface="Century Gothic"/>
              </a:rPr>
              <a:t>età, in quanto prima potrebbe essere confuso </a:t>
            </a:r>
            <a:r>
              <a:rPr lang="it-IT" sz="2000" dirty="0" smtClean="0">
                <a:latin typeface="Century Gothic"/>
                <a:cs typeface="Century Gothic"/>
              </a:rPr>
              <a:t>con </a:t>
            </a:r>
            <a:r>
              <a:rPr lang="it-IT" sz="2000" spc="-5" dirty="0" smtClean="0">
                <a:latin typeface="Century Gothic"/>
                <a:cs typeface="Century Gothic"/>
              </a:rPr>
              <a:t>la  normale attività di esplorazione </a:t>
            </a:r>
            <a:r>
              <a:rPr lang="it-IT" sz="2000" dirty="0" smtClean="0">
                <a:latin typeface="Century Gothic"/>
                <a:cs typeface="Century Gothic"/>
              </a:rPr>
              <a:t>che i </a:t>
            </a:r>
            <a:r>
              <a:rPr lang="it-IT" sz="2000" spc="-5" dirty="0" smtClean="0">
                <a:latin typeface="Century Gothic"/>
                <a:cs typeface="Century Gothic"/>
              </a:rPr>
              <a:t>bambini più piccoli  fanno portando tutto alla bocca, il </a:t>
            </a:r>
            <a:r>
              <a:rPr lang="it-IT" sz="2000" dirty="0" smtClean="0">
                <a:latin typeface="Century Gothic"/>
                <a:cs typeface="Century Gothic"/>
              </a:rPr>
              <a:t>che a </a:t>
            </a:r>
            <a:r>
              <a:rPr lang="it-IT" sz="2000" spc="-5" dirty="0" smtClean="0">
                <a:latin typeface="Century Gothic"/>
                <a:cs typeface="Century Gothic"/>
              </a:rPr>
              <a:t>volte può  concludersi in </a:t>
            </a:r>
            <a:r>
              <a:rPr lang="it-IT" sz="2000" dirty="0" smtClean="0">
                <a:latin typeface="Century Gothic"/>
                <a:cs typeface="Century Gothic"/>
              </a:rPr>
              <a:t>una </a:t>
            </a:r>
            <a:r>
              <a:rPr lang="it-IT" sz="2000" spc="-5" dirty="0" smtClean="0">
                <a:latin typeface="Century Gothic"/>
                <a:cs typeface="Century Gothic"/>
              </a:rPr>
              <a:t>involontaria</a:t>
            </a:r>
            <a:r>
              <a:rPr lang="it-IT" sz="2000" spc="-35" dirty="0" smtClean="0">
                <a:latin typeface="Century Gothic"/>
                <a:cs typeface="Century Gothic"/>
              </a:rPr>
              <a:t> </a:t>
            </a:r>
            <a:r>
              <a:rPr lang="it-IT" sz="2000" spc="-5" dirty="0" smtClean="0">
                <a:latin typeface="Century Gothic"/>
                <a:cs typeface="Century Gothic"/>
              </a:rPr>
              <a:t>ingestione.</a:t>
            </a:r>
            <a:endParaRPr lang="it-IT" sz="2000" dirty="0">
              <a:latin typeface="Century Gothic"/>
              <a:cs typeface="Century Gothic"/>
            </a:endParaRPr>
          </a:p>
        </p:txBody>
      </p:sp>
      <p:pic>
        <p:nvPicPr>
          <p:cNvPr id="25602" name="Picture 2" descr="C:\Users\Master\Desktop\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7500" y="2400300"/>
            <a:ext cx="4204154" cy="2362200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7500" y="212095"/>
            <a:ext cx="10058400" cy="62901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5"/>
              </a:spcBef>
            </a:pPr>
            <a:r>
              <a:rPr sz="4000" b="1" dirty="0">
                <a:solidFill>
                  <a:srgbClr val="FF0000"/>
                </a:solidFill>
              </a:rPr>
              <a:t>Il </a:t>
            </a:r>
            <a:r>
              <a:rPr sz="4000" b="1" dirty="0" err="1">
                <a:solidFill>
                  <a:srgbClr val="FF0000"/>
                </a:solidFill>
              </a:rPr>
              <a:t>disagio</a:t>
            </a:r>
            <a:r>
              <a:rPr sz="4000" b="1" dirty="0">
                <a:solidFill>
                  <a:srgbClr val="FF0000"/>
                </a:solidFill>
              </a:rPr>
              <a:t> </a:t>
            </a:r>
            <a:r>
              <a:rPr sz="4000" b="1" dirty="0" smtClean="0">
                <a:solidFill>
                  <a:srgbClr val="FF0000"/>
                </a:solidFill>
              </a:rPr>
              <a:t>infantile</a:t>
            </a:r>
            <a:endParaRPr sz="4000" b="1" dirty="0">
              <a:solidFill>
                <a:srgbClr val="FF0000"/>
              </a:solidFill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BD2CC-163F-4ACF-9103-8C0FCCDF7321}" type="datetime1">
              <a:rPr lang="en-US" smtClean="0"/>
              <a:pPr/>
              <a:t>4/26/2020</a:t>
            </a:fld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28</a:t>
            </a:fld>
            <a:endParaRPr lang="it-IT"/>
          </a:p>
        </p:txBody>
      </p:sp>
      <p:sp>
        <p:nvSpPr>
          <p:cNvPr id="22" name="CasellaDiTesto 21"/>
          <p:cNvSpPr txBox="1"/>
          <p:nvPr/>
        </p:nvSpPr>
        <p:spPr>
          <a:xfrm>
            <a:off x="317500" y="800100"/>
            <a:ext cx="1005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 marR="5715" algn="ctr">
              <a:lnSpc>
                <a:spcPct val="100000"/>
              </a:lnSpc>
              <a:spcBef>
                <a:spcPts val="105"/>
              </a:spcBef>
            </a:pPr>
            <a:r>
              <a:rPr lang="it-IT" sz="2400" b="1" dirty="0" smtClean="0">
                <a:solidFill>
                  <a:srgbClr val="0070C0"/>
                </a:solidFill>
                <a:latin typeface="Century Gothic"/>
                <a:cs typeface="Century Gothic"/>
              </a:rPr>
              <a:t>Occorre non drammatizzare</a:t>
            </a:r>
            <a:endParaRPr lang="it-IT" sz="2400" b="1" dirty="0">
              <a:solidFill>
                <a:srgbClr val="0070C0"/>
              </a:solidFill>
              <a:latin typeface="Century Gothic"/>
              <a:cs typeface="Century Gothic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317500" y="1485900"/>
            <a:ext cx="6477000" cy="4093428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5"/>
              </a:spcBef>
            </a:pPr>
            <a:r>
              <a:rPr lang="it-IT" sz="2000" b="1" dirty="0" smtClean="0">
                <a:solidFill>
                  <a:srgbClr val="FF0000"/>
                </a:solidFill>
              </a:rPr>
              <a:t>Il disagio </a:t>
            </a:r>
            <a:r>
              <a:rPr lang="it-IT" sz="2000" dirty="0" smtClean="0"/>
              <a:t>può essere visto come una conseguenza “normale” per sopravvivere ad ambienti eccessivamente stressanti, richiedenti, omologanti, instabili. </a:t>
            </a:r>
          </a:p>
          <a:p>
            <a:pPr marL="12700" marR="5080" algn="just">
              <a:lnSpc>
                <a:spcPct val="100000"/>
              </a:lnSpc>
              <a:spcBef>
                <a:spcPts val="5"/>
              </a:spcBef>
            </a:pPr>
            <a:r>
              <a:rPr lang="it-IT" sz="2000" b="1" dirty="0" smtClean="0">
                <a:solidFill>
                  <a:srgbClr val="FF0000"/>
                </a:solidFill>
              </a:rPr>
              <a:t>Allora, </a:t>
            </a:r>
            <a:r>
              <a:rPr lang="it-IT" sz="2000" dirty="0" smtClean="0"/>
              <a:t>non dovremmo chiedere ai bambini di adattarsi al caos che li circonda, proponendo loro soluzioni terapeutiche e farmacologiche facendoli diventare casi da guarire, piuttosto tentare di modificare ciò che sta loro intorno, intervenendo sui sistemi nei quali sono inseriti – famiglia, scuola, comunità -. </a:t>
            </a:r>
          </a:p>
          <a:p>
            <a:pPr marL="12700" marR="5080" algn="just">
              <a:lnSpc>
                <a:spcPct val="100000"/>
              </a:lnSpc>
              <a:spcBef>
                <a:spcPts val="5"/>
              </a:spcBef>
            </a:pPr>
            <a:r>
              <a:rPr lang="it-IT" sz="2000" b="1" dirty="0" smtClean="0">
                <a:solidFill>
                  <a:srgbClr val="FF0000"/>
                </a:solidFill>
              </a:rPr>
              <a:t>Per primo, </a:t>
            </a:r>
            <a:r>
              <a:rPr lang="it-IT" sz="2000" dirty="0" smtClean="0"/>
              <a:t>garantire loro relazioni e ambienti sicuri e stimolanti dai quali attingere risorse sane, assicurare una vita infantile naturale fatta di gioco, attività all'aria aperta, movimento, natura, socialità, spontaneità. </a:t>
            </a:r>
            <a:endParaRPr lang="it-IT" sz="2000" dirty="0">
              <a:latin typeface="Century Gothic"/>
              <a:cs typeface="Century Gothic"/>
            </a:endParaRPr>
          </a:p>
        </p:txBody>
      </p:sp>
      <p:pic>
        <p:nvPicPr>
          <p:cNvPr id="1026" name="Picture 2" descr="C:\Users\Master\Desktop\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0700" y="2400300"/>
            <a:ext cx="3619500" cy="2413000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7500" y="212095"/>
            <a:ext cx="10058400" cy="62901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5"/>
              </a:spcBef>
            </a:pPr>
            <a:r>
              <a:rPr sz="4000" b="1" dirty="0">
                <a:solidFill>
                  <a:srgbClr val="FF0000"/>
                </a:solidFill>
              </a:rPr>
              <a:t>Il </a:t>
            </a:r>
            <a:r>
              <a:rPr sz="4000" b="1" dirty="0" err="1">
                <a:solidFill>
                  <a:srgbClr val="FF0000"/>
                </a:solidFill>
              </a:rPr>
              <a:t>disagio</a:t>
            </a:r>
            <a:r>
              <a:rPr sz="4000" b="1" dirty="0">
                <a:solidFill>
                  <a:srgbClr val="FF0000"/>
                </a:solidFill>
              </a:rPr>
              <a:t> </a:t>
            </a:r>
            <a:r>
              <a:rPr sz="4000" b="1" dirty="0" smtClean="0">
                <a:solidFill>
                  <a:srgbClr val="FF0000"/>
                </a:solidFill>
              </a:rPr>
              <a:t>infantile</a:t>
            </a:r>
            <a:endParaRPr sz="4000" b="1" dirty="0">
              <a:solidFill>
                <a:srgbClr val="FF0000"/>
              </a:solidFill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BD2CC-163F-4ACF-9103-8C0FCCDF7321}" type="datetime1">
              <a:rPr lang="en-US" smtClean="0"/>
              <a:pPr/>
              <a:t>4/26/2020</a:t>
            </a:fld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29</a:t>
            </a:fld>
            <a:endParaRPr lang="it-IT"/>
          </a:p>
        </p:txBody>
      </p:sp>
      <p:sp>
        <p:nvSpPr>
          <p:cNvPr id="22" name="CasellaDiTesto 21"/>
          <p:cNvSpPr txBox="1"/>
          <p:nvPr/>
        </p:nvSpPr>
        <p:spPr>
          <a:xfrm>
            <a:off x="317500" y="800100"/>
            <a:ext cx="1005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 marR="5715" algn="ctr">
              <a:lnSpc>
                <a:spcPct val="100000"/>
              </a:lnSpc>
              <a:spcBef>
                <a:spcPts val="105"/>
              </a:spcBef>
            </a:pPr>
            <a:r>
              <a:rPr lang="it-IT" sz="2400" b="1" dirty="0" smtClean="0">
                <a:solidFill>
                  <a:srgbClr val="0070C0"/>
                </a:solidFill>
                <a:latin typeface="Century Gothic"/>
                <a:cs typeface="Century Gothic"/>
              </a:rPr>
              <a:t>Per concludere</a:t>
            </a:r>
            <a:endParaRPr lang="it-IT" sz="2400" b="1" dirty="0">
              <a:solidFill>
                <a:srgbClr val="0070C0"/>
              </a:solidFill>
              <a:latin typeface="Century Gothic"/>
              <a:cs typeface="Century Gothic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317500" y="1333500"/>
            <a:ext cx="10058400" cy="1938992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5"/>
              </a:spcBef>
            </a:pPr>
            <a:r>
              <a:rPr lang="it-IT" sz="2000" b="1" dirty="0" smtClean="0">
                <a:solidFill>
                  <a:srgbClr val="FF0000"/>
                </a:solidFill>
              </a:rPr>
              <a:t>Bisogna</a:t>
            </a:r>
            <a:r>
              <a:rPr lang="it-IT" sz="2000" dirty="0" smtClean="0"/>
              <a:t> prendersi cura dei bambini con un'educazione coerente ed efficace, abbandonando l'idea che ciò che non si comprende, disturba o è diverso, debba essere curato. </a:t>
            </a:r>
          </a:p>
          <a:p>
            <a:pPr marL="12700" marR="5080" algn="just">
              <a:lnSpc>
                <a:spcPct val="100000"/>
              </a:lnSpc>
              <a:spcBef>
                <a:spcPts val="5"/>
              </a:spcBef>
            </a:pPr>
            <a:r>
              <a:rPr lang="it-IT" sz="2000" b="1" dirty="0" smtClean="0">
                <a:solidFill>
                  <a:srgbClr val="FF0000"/>
                </a:solidFill>
              </a:rPr>
              <a:t>Sono i nostri modi </a:t>
            </a:r>
            <a:r>
              <a:rPr lang="it-IT" sz="2000" dirty="0" smtClean="0"/>
              <a:t>di relazionarci ai figli e gli ambienti che proponiamo loro, eventualmente, a dover essere rivisti. </a:t>
            </a:r>
          </a:p>
          <a:p>
            <a:pPr marL="12700" marR="5080" algn="just">
              <a:lnSpc>
                <a:spcPct val="100000"/>
              </a:lnSpc>
              <a:spcBef>
                <a:spcPts val="5"/>
              </a:spcBef>
            </a:pPr>
            <a:r>
              <a:rPr lang="it-IT" sz="2000" b="1" dirty="0" smtClean="0">
                <a:solidFill>
                  <a:srgbClr val="FF0000"/>
                </a:solidFill>
              </a:rPr>
              <a:t>In molti casi </a:t>
            </a:r>
            <a:r>
              <a:rPr lang="it-IT" sz="2000" dirty="0" smtClean="0"/>
              <a:t>sono proprio i genitori a dover chiedere aiuto. </a:t>
            </a:r>
            <a:endParaRPr lang="it-IT" sz="2000" dirty="0">
              <a:latin typeface="Century Gothic"/>
              <a:cs typeface="Century Gothic"/>
            </a:endParaRPr>
          </a:p>
        </p:txBody>
      </p:sp>
      <p:pic>
        <p:nvPicPr>
          <p:cNvPr id="2050" name="Picture 2" descr="C:\Users\Master\Desktop\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4701" y="3467100"/>
            <a:ext cx="3581399" cy="2005584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  <p:pic>
        <p:nvPicPr>
          <p:cNvPr id="2051" name="Picture 3" descr="C:\Users\Master\Desktop\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84900" y="3467100"/>
            <a:ext cx="3886200" cy="2017835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  <p:sp>
        <p:nvSpPr>
          <p:cNvPr id="9" name="CasellaDiTesto 8"/>
          <p:cNvSpPr txBox="1"/>
          <p:nvPr/>
        </p:nvSpPr>
        <p:spPr>
          <a:xfrm>
            <a:off x="4432300" y="4229100"/>
            <a:ext cx="1600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400" b="1" dirty="0" smtClean="0">
                <a:solidFill>
                  <a:srgbClr val="FF0000"/>
                </a:solidFill>
              </a:rPr>
              <a:t>FINE</a:t>
            </a:r>
            <a:endParaRPr lang="it-IT" sz="4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7500" y="212095"/>
            <a:ext cx="10058400" cy="62901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5"/>
              </a:spcBef>
            </a:pPr>
            <a:r>
              <a:rPr sz="4000" b="1" dirty="0">
                <a:solidFill>
                  <a:srgbClr val="FF0000"/>
                </a:solidFill>
              </a:rPr>
              <a:t>Il </a:t>
            </a:r>
            <a:r>
              <a:rPr sz="4000" b="1" dirty="0" err="1">
                <a:solidFill>
                  <a:srgbClr val="FF0000"/>
                </a:solidFill>
              </a:rPr>
              <a:t>disagio</a:t>
            </a:r>
            <a:r>
              <a:rPr sz="4000" b="1" dirty="0">
                <a:solidFill>
                  <a:srgbClr val="FF0000"/>
                </a:solidFill>
              </a:rPr>
              <a:t> </a:t>
            </a:r>
            <a:r>
              <a:rPr sz="4000" b="1" dirty="0" smtClean="0">
                <a:solidFill>
                  <a:srgbClr val="FF0000"/>
                </a:solidFill>
              </a:rPr>
              <a:t>infantile</a:t>
            </a:r>
            <a:endParaRPr sz="4000" b="1" dirty="0">
              <a:solidFill>
                <a:srgbClr val="FF0000"/>
              </a:solidFill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BD2CC-163F-4ACF-9103-8C0FCCDF7321}" type="datetime1">
              <a:rPr lang="en-US" smtClean="0"/>
              <a:pPr/>
              <a:t>4/26/2020</a:t>
            </a:fld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3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317500" y="1333500"/>
            <a:ext cx="6781800" cy="4401205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12700" marR="8255" algn="just">
              <a:lnSpc>
                <a:spcPct val="100000"/>
              </a:lnSpc>
              <a:spcBef>
                <a:spcPts val="105"/>
              </a:spcBef>
            </a:pPr>
            <a:r>
              <a:rPr lang="it-IT" sz="2000" b="1" dirty="0">
                <a:solidFill>
                  <a:srgbClr val="FF0000"/>
                </a:solidFill>
                <a:latin typeface="Century Gothic"/>
                <a:cs typeface="Century Gothic"/>
              </a:rPr>
              <a:t>N</a:t>
            </a:r>
            <a:r>
              <a:rPr lang="it-IT" sz="2000" b="1" spc="-5" dirty="0" smtClean="0">
                <a:solidFill>
                  <a:srgbClr val="FF0000"/>
                </a:solidFill>
                <a:latin typeface="Century Gothic"/>
                <a:cs typeface="Century Gothic"/>
              </a:rPr>
              <a:t>ell’età  evolutiva </a:t>
            </a:r>
            <a:r>
              <a:rPr lang="it-IT" sz="2000" spc="-5" dirty="0" smtClean="0">
                <a:latin typeface="Century Gothic"/>
                <a:cs typeface="Century Gothic"/>
              </a:rPr>
              <a:t>fa riferimento alla modificazione graduale del  comportamento </a:t>
            </a:r>
            <a:r>
              <a:rPr lang="it-IT" sz="2000" dirty="0" smtClean="0">
                <a:latin typeface="Century Gothic"/>
                <a:cs typeface="Century Gothic"/>
              </a:rPr>
              <a:t>a </a:t>
            </a:r>
            <a:r>
              <a:rPr lang="it-IT" sz="2000" spc="-5" dirty="0" smtClean="0">
                <a:latin typeface="Century Gothic"/>
                <a:cs typeface="Century Gothic"/>
              </a:rPr>
              <a:t>partire della definizione sistematica dei  sintomi </a:t>
            </a:r>
            <a:r>
              <a:rPr lang="it-IT" sz="2000" dirty="0" smtClean="0">
                <a:latin typeface="Century Gothic"/>
                <a:cs typeface="Century Gothic"/>
              </a:rPr>
              <a:t>e </a:t>
            </a:r>
            <a:r>
              <a:rPr lang="it-IT" sz="2000" spc="-5" dirty="0" smtClean="0">
                <a:latin typeface="Century Gothic"/>
                <a:cs typeface="Century Gothic"/>
              </a:rPr>
              <a:t>della loro</a:t>
            </a:r>
            <a:r>
              <a:rPr lang="it-IT" sz="2000" spc="-20" dirty="0" smtClean="0">
                <a:latin typeface="Century Gothic"/>
                <a:cs typeface="Century Gothic"/>
              </a:rPr>
              <a:t> </a:t>
            </a:r>
            <a:r>
              <a:rPr lang="it-IT" sz="2000" spc="-5" dirty="0" smtClean="0">
                <a:latin typeface="Century Gothic"/>
                <a:cs typeface="Century Gothic"/>
              </a:rPr>
              <a:t>origine.</a:t>
            </a:r>
            <a:endParaRPr lang="it-IT" sz="2000" dirty="0" smtClean="0">
              <a:latin typeface="Century Gothic"/>
              <a:cs typeface="Century Gothic"/>
            </a:endParaRPr>
          </a:p>
          <a:p>
            <a:pPr marL="12700" marR="5080" algn="just">
              <a:lnSpc>
                <a:spcPct val="100000"/>
              </a:lnSpc>
              <a:spcBef>
                <a:spcPts val="15"/>
              </a:spcBef>
            </a:pPr>
            <a:r>
              <a:rPr lang="it-IT" sz="20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La TCC (Teoria Cognitiva Comportamentale) </a:t>
            </a:r>
            <a:r>
              <a:rPr lang="it-IT" sz="2000" spc="-5" dirty="0" smtClean="0">
                <a:latin typeface="Century Gothic"/>
                <a:cs typeface="Century Gothic"/>
              </a:rPr>
              <a:t>aiuta </a:t>
            </a:r>
            <a:r>
              <a:rPr lang="it-IT" sz="2000" dirty="0" smtClean="0">
                <a:latin typeface="Century Gothic"/>
                <a:cs typeface="Century Gothic"/>
              </a:rPr>
              <a:t>a rendere </a:t>
            </a:r>
            <a:r>
              <a:rPr lang="it-IT" sz="2000" spc="-5" dirty="0" smtClean="0">
                <a:latin typeface="Century Gothic"/>
                <a:cs typeface="Century Gothic"/>
              </a:rPr>
              <a:t>visibili le dinamiche nascoste di </a:t>
            </a:r>
            <a:r>
              <a:rPr lang="it-IT" sz="2000" dirty="0" smtClean="0">
                <a:latin typeface="Century Gothic"/>
                <a:cs typeface="Century Gothic"/>
              </a:rPr>
              <a:t>un  </a:t>
            </a:r>
            <a:r>
              <a:rPr lang="it-IT" sz="2000" spc="-5" dirty="0" smtClean="0">
                <a:latin typeface="Century Gothic"/>
                <a:cs typeface="Century Gothic"/>
              </a:rPr>
              <a:t>determinato comportamento, cercando di conoscere </a:t>
            </a:r>
            <a:r>
              <a:rPr lang="it-IT" sz="2000" dirty="0" smtClean="0">
                <a:latin typeface="Century Gothic"/>
                <a:cs typeface="Century Gothic"/>
              </a:rPr>
              <a:t>a  </a:t>
            </a:r>
            <a:r>
              <a:rPr lang="it-IT" sz="2000" spc="-5" dirty="0" smtClean="0">
                <a:latin typeface="Century Gothic"/>
                <a:cs typeface="Century Gothic"/>
              </a:rPr>
              <a:t>fondo </a:t>
            </a:r>
            <a:r>
              <a:rPr lang="it-IT" sz="2000" dirty="0" smtClean="0">
                <a:latin typeface="Century Gothic"/>
                <a:cs typeface="Century Gothic"/>
              </a:rPr>
              <a:t>i </a:t>
            </a:r>
            <a:r>
              <a:rPr lang="it-IT" sz="2000" spc="-5" dirty="0" smtClean="0">
                <a:latin typeface="Century Gothic"/>
                <a:cs typeface="Century Gothic"/>
              </a:rPr>
              <a:t>comportamenti divenuti «patologici», aiutando </a:t>
            </a:r>
            <a:r>
              <a:rPr lang="it-IT" sz="2000" dirty="0" smtClean="0">
                <a:latin typeface="Century Gothic"/>
                <a:cs typeface="Century Gothic"/>
              </a:rPr>
              <a:t>i  </a:t>
            </a:r>
            <a:r>
              <a:rPr lang="it-IT" sz="2000" spc="-5" dirty="0" smtClean="0">
                <a:latin typeface="Century Gothic"/>
                <a:cs typeface="Century Gothic"/>
              </a:rPr>
              <a:t>genitori </a:t>
            </a:r>
            <a:r>
              <a:rPr lang="it-IT" sz="2000" dirty="0" smtClean="0">
                <a:latin typeface="Century Gothic"/>
                <a:cs typeface="Century Gothic"/>
              </a:rPr>
              <a:t>e </a:t>
            </a:r>
            <a:r>
              <a:rPr lang="it-IT" sz="2000" spc="-5" dirty="0" smtClean="0">
                <a:latin typeface="Century Gothic"/>
                <a:cs typeface="Century Gothic"/>
              </a:rPr>
              <a:t>insegnanti </a:t>
            </a:r>
            <a:r>
              <a:rPr lang="it-IT" sz="2000" dirty="0" smtClean="0">
                <a:latin typeface="Century Gothic"/>
                <a:cs typeface="Century Gothic"/>
              </a:rPr>
              <a:t>a </a:t>
            </a:r>
            <a:r>
              <a:rPr lang="it-IT" sz="2000" spc="-5" dirty="0" smtClean="0">
                <a:latin typeface="Century Gothic"/>
                <a:cs typeface="Century Gothic"/>
              </a:rPr>
              <a:t>rispondere in </a:t>
            </a:r>
            <a:r>
              <a:rPr lang="it-IT" sz="2000" dirty="0" smtClean="0">
                <a:latin typeface="Century Gothic"/>
                <a:cs typeface="Century Gothic"/>
              </a:rPr>
              <a:t>modo </a:t>
            </a:r>
            <a:r>
              <a:rPr lang="it-IT" sz="2000" spc="-5" dirty="0" smtClean="0">
                <a:latin typeface="Century Gothic"/>
                <a:cs typeface="Century Gothic"/>
              </a:rPr>
              <a:t>adeguato al  bisogno espresso.</a:t>
            </a:r>
          </a:p>
          <a:p>
            <a:pPr marL="12700" marR="5080" algn="just">
              <a:lnSpc>
                <a:spcPct val="100000"/>
              </a:lnSpc>
              <a:spcBef>
                <a:spcPts val="15"/>
              </a:spcBef>
            </a:pPr>
            <a:r>
              <a:rPr lang="it-IT" sz="2000" b="1" spc="-5" dirty="0" smtClean="0">
                <a:solidFill>
                  <a:srgbClr val="FF0000"/>
                </a:solidFill>
                <a:latin typeface="Century Gothic"/>
                <a:cs typeface="Century Gothic"/>
              </a:rPr>
              <a:t>Questo aiuta </a:t>
            </a:r>
            <a:r>
              <a:rPr lang="it-IT" sz="2000" spc="-5" dirty="0" smtClean="0">
                <a:latin typeface="Century Gothic"/>
                <a:cs typeface="Century Gothic"/>
              </a:rPr>
              <a:t>a decondizionare gradualmente il  circolo vizioso disfunzionale </a:t>
            </a:r>
            <a:r>
              <a:rPr lang="it-IT" sz="2000" dirty="0" smtClean="0">
                <a:latin typeface="Century Gothic"/>
                <a:cs typeface="Century Gothic"/>
              </a:rPr>
              <a:t>che ha </a:t>
            </a:r>
            <a:r>
              <a:rPr lang="it-IT" sz="2000" spc="-5" dirty="0" smtClean="0">
                <a:latin typeface="Century Gothic"/>
                <a:cs typeface="Century Gothic"/>
              </a:rPr>
              <a:t>indotto quel bambino </a:t>
            </a:r>
            <a:r>
              <a:rPr lang="it-IT" sz="2000" dirty="0" smtClean="0">
                <a:latin typeface="Century Gothic"/>
                <a:cs typeface="Century Gothic"/>
              </a:rPr>
              <a:t>o  </a:t>
            </a:r>
            <a:r>
              <a:rPr lang="it-IT" sz="2000" spc="-5" dirty="0" smtClean="0">
                <a:latin typeface="Century Gothic"/>
                <a:cs typeface="Century Gothic"/>
              </a:rPr>
              <a:t>quell’adolescente </a:t>
            </a:r>
            <a:r>
              <a:rPr lang="it-IT" sz="2000" dirty="0" smtClean="0">
                <a:latin typeface="Century Gothic"/>
                <a:cs typeface="Century Gothic"/>
              </a:rPr>
              <a:t>ad </a:t>
            </a:r>
            <a:r>
              <a:rPr lang="it-IT" sz="2000" spc="-5" dirty="0" smtClean="0">
                <a:latin typeface="Century Gothic"/>
                <a:cs typeface="Century Gothic"/>
              </a:rPr>
              <a:t>apprendere modalità sbagliate di  </a:t>
            </a:r>
            <a:r>
              <a:rPr lang="it-IT" sz="2000" spc="-5" dirty="0" smtClean="0">
                <a:latin typeface="Century Gothic"/>
                <a:cs typeface="Century Gothic"/>
              </a:rPr>
              <a:t>affrontare della</a:t>
            </a:r>
            <a:r>
              <a:rPr lang="it-IT" sz="2000" spc="-30" dirty="0" smtClean="0">
                <a:latin typeface="Century Gothic"/>
                <a:cs typeface="Century Gothic"/>
              </a:rPr>
              <a:t> </a:t>
            </a:r>
            <a:r>
              <a:rPr lang="it-IT" sz="2000" dirty="0" smtClean="0">
                <a:latin typeface="Century Gothic"/>
                <a:cs typeface="Century Gothic"/>
              </a:rPr>
              <a:t>realtà.</a:t>
            </a:r>
            <a:endParaRPr lang="it-IT" sz="2000" dirty="0">
              <a:latin typeface="Century Gothic"/>
              <a:cs typeface="Century Gothic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1003300" y="800100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La psicologia cognitivo - comportamentale</a:t>
            </a:r>
            <a:endParaRPr lang="it-IT" sz="2400" b="1" dirty="0">
              <a:solidFill>
                <a:srgbClr val="0070C0"/>
              </a:solidFill>
            </a:endParaRPr>
          </a:p>
        </p:txBody>
      </p:sp>
      <p:pic>
        <p:nvPicPr>
          <p:cNvPr id="1026" name="Picture 2" descr="C:\Users\Master\Desktop\1.jpg"/>
          <p:cNvPicPr>
            <a:picLocks noChangeAspect="1" noChangeArrowheads="1"/>
          </p:cNvPicPr>
          <p:nvPr/>
        </p:nvPicPr>
        <p:blipFill>
          <a:blip r:embed="rId2" cstate="print"/>
          <a:srcRect l="17455" b="8197"/>
          <a:stretch>
            <a:fillRect/>
          </a:stretch>
        </p:blipFill>
        <p:spPr bwMode="auto">
          <a:xfrm>
            <a:off x="7251700" y="2247900"/>
            <a:ext cx="3294743" cy="2438400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7500" y="212095"/>
            <a:ext cx="10058400" cy="62901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5"/>
              </a:spcBef>
            </a:pPr>
            <a:r>
              <a:rPr sz="4000" b="1" dirty="0">
                <a:solidFill>
                  <a:srgbClr val="FF0000"/>
                </a:solidFill>
              </a:rPr>
              <a:t>Il </a:t>
            </a:r>
            <a:r>
              <a:rPr sz="4000" b="1" dirty="0" err="1">
                <a:solidFill>
                  <a:srgbClr val="FF0000"/>
                </a:solidFill>
              </a:rPr>
              <a:t>disagio</a:t>
            </a:r>
            <a:r>
              <a:rPr sz="4000" b="1" dirty="0">
                <a:solidFill>
                  <a:srgbClr val="FF0000"/>
                </a:solidFill>
              </a:rPr>
              <a:t> </a:t>
            </a:r>
            <a:r>
              <a:rPr sz="4000" b="1" dirty="0" smtClean="0">
                <a:solidFill>
                  <a:srgbClr val="FF0000"/>
                </a:solidFill>
              </a:rPr>
              <a:t>infantile</a:t>
            </a:r>
            <a:endParaRPr sz="4000" b="1" dirty="0">
              <a:solidFill>
                <a:srgbClr val="FF0000"/>
              </a:solidFill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BD2CC-163F-4ACF-9103-8C0FCCDF7321}" type="datetime1">
              <a:rPr lang="en-US" smtClean="0"/>
              <a:pPr/>
              <a:t>4/26/2020</a:t>
            </a:fld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4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5270500" y="1562100"/>
            <a:ext cx="5105400" cy="3901068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12700" marR="6350" algn="just">
              <a:lnSpc>
                <a:spcPct val="100000"/>
              </a:lnSpc>
              <a:spcBef>
                <a:spcPts val="105"/>
              </a:spcBef>
            </a:pPr>
            <a:r>
              <a:rPr lang="it-IT" sz="24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Le </a:t>
            </a:r>
            <a:r>
              <a:rPr lang="it-IT" sz="2400" b="1" spc="-5" dirty="0" smtClean="0">
                <a:solidFill>
                  <a:srgbClr val="FF0000"/>
                </a:solidFill>
                <a:latin typeface="Century Gothic"/>
                <a:cs typeface="Century Gothic"/>
              </a:rPr>
              <a:t>manifestazioni di disagio </a:t>
            </a:r>
            <a:r>
              <a:rPr lang="it-IT" sz="2400" spc="-5" dirty="0" smtClean="0">
                <a:latin typeface="Century Gothic"/>
                <a:cs typeface="Century Gothic"/>
              </a:rPr>
              <a:t>avvengono </a:t>
            </a:r>
            <a:r>
              <a:rPr lang="it-IT" sz="2400" spc="-5" dirty="0" smtClean="0">
                <a:latin typeface="Century Gothic"/>
                <a:cs typeface="Century Gothic"/>
              </a:rPr>
              <a:t>in </a:t>
            </a:r>
            <a:r>
              <a:rPr lang="it-IT" sz="2400" dirty="0" smtClean="0">
                <a:latin typeface="Century Gothic"/>
                <a:cs typeface="Century Gothic"/>
              </a:rPr>
              <a:t>modo </a:t>
            </a:r>
            <a:r>
              <a:rPr lang="it-IT" sz="2400" spc="-5" dirty="0" smtClean="0">
                <a:latin typeface="Century Gothic"/>
                <a:cs typeface="Century Gothic"/>
              </a:rPr>
              <a:t>diverso  in base all’età, </a:t>
            </a:r>
            <a:r>
              <a:rPr lang="it-IT" sz="2400" dirty="0" smtClean="0">
                <a:latin typeface="Century Gothic"/>
                <a:cs typeface="Century Gothic"/>
              </a:rPr>
              <a:t>ma </a:t>
            </a:r>
            <a:r>
              <a:rPr lang="it-IT" sz="2400" spc="-5" dirty="0" smtClean="0">
                <a:latin typeface="Century Gothic"/>
                <a:cs typeface="Century Gothic"/>
              </a:rPr>
              <a:t>in ogni caso si esprimono attraverso </a:t>
            </a:r>
            <a:r>
              <a:rPr lang="it-IT" sz="2400" dirty="0" smtClean="0">
                <a:latin typeface="Century Gothic"/>
                <a:cs typeface="Century Gothic"/>
              </a:rPr>
              <a:t>i  </a:t>
            </a:r>
            <a:r>
              <a:rPr lang="it-IT" sz="2400" spc="-5" dirty="0" smtClean="0">
                <a:latin typeface="Century Gothic"/>
                <a:cs typeface="Century Gothic"/>
              </a:rPr>
              <a:t>canali comportamentali </a:t>
            </a:r>
            <a:r>
              <a:rPr lang="it-IT" sz="2400" dirty="0" smtClean="0">
                <a:latin typeface="Century Gothic"/>
                <a:cs typeface="Century Gothic"/>
              </a:rPr>
              <a:t>o</a:t>
            </a:r>
            <a:r>
              <a:rPr lang="it-IT" sz="2400" spc="-60" dirty="0" smtClean="0">
                <a:latin typeface="Century Gothic"/>
                <a:cs typeface="Century Gothic"/>
              </a:rPr>
              <a:t> </a:t>
            </a:r>
            <a:r>
              <a:rPr lang="it-IT" sz="2400" spc="-5" dirty="0" smtClean="0">
                <a:latin typeface="Century Gothic"/>
                <a:cs typeface="Century Gothic"/>
              </a:rPr>
              <a:t>fisici.</a:t>
            </a:r>
            <a:endParaRPr lang="it-IT" sz="2400" dirty="0" smtClean="0">
              <a:latin typeface="Century Gothic"/>
              <a:cs typeface="Century Gothic"/>
            </a:endParaRPr>
          </a:p>
          <a:p>
            <a:pPr marL="12700" marR="5080" algn="just">
              <a:lnSpc>
                <a:spcPct val="100000"/>
              </a:lnSpc>
              <a:spcBef>
                <a:spcPts val="890"/>
              </a:spcBef>
            </a:pPr>
            <a:r>
              <a:rPr lang="it-IT" sz="2400" b="1" spc="-5" dirty="0" smtClean="0">
                <a:solidFill>
                  <a:srgbClr val="FF0000"/>
                </a:solidFill>
                <a:latin typeface="Century Gothic"/>
                <a:cs typeface="Century Gothic"/>
              </a:rPr>
              <a:t>Vale </a:t>
            </a:r>
            <a:r>
              <a:rPr lang="it-IT" sz="24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a </a:t>
            </a:r>
            <a:r>
              <a:rPr lang="it-IT" sz="2400" b="1" spc="-5" dirty="0" smtClean="0">
                <a:solidFill>
                  <a:srgbClr val="FF0000"/>
                </a:solidFill>
                <a:latin typeface="Century Gothic"/>
                <a:cs typeface="Century Gothic"/>
              </a:rPr>
              <a:t>dire </a:t>
            </a:r>
            <a:r>
              <a:rPr lang="it-IT" sz="2400" spc="-5" dirty="0" smtClean="0">
                <a:latin typeface="Century Gothic"/>
                <a:cs typeface="Century Gothic"/>
              </a:rPr>
              <a:t>che </a:t>
            </a:r>
            <a:r>
              <a:rPr lang="it-IT" sz="2400" dirty="0" smtClean="0">
                <a:latin typeface="Century Gothic"/>
                <a:cs typeface="Century Gothic"/>
              </a:rPr>
              <a:t>un </a:t>
            </a:r>
            <a:r>
              <a:rPr lang="it-IT" sz="2400" spc="-5" dirty="0" smtClean="0">
                <a:latin typeface="Century Gothic"/>
                <a:cs typeface="Century Gothic"/>
              </a:rPr>
              <a:t>bambino </a:t>
            </a:r>
            <a:r>
              <a:rPr lang="it-IT" sz="2400" spc="-5" dirty="0" smtClean="0">
                <a:latin typeface="Century Gothic"/>
                <a:cs typeface="Century Gothic"/>
              </a:rPr>
              <a:t>può  </a:t>
            </a:r>
            <a:r>
              <a:rPr lang="it-IT" sz="2400" spc="-5" dirty="0" smtClean="0">
                <a:latin typeface="Century Gothic"/>
                <a:cs typeface="Century Gothic"/>
              </a:rPr>
              <a:t>manifestare il proprio disagio </a:t>
            </a:r>
            <a:r>
              <a:rPr lang="it-IT" sz="2400" dirty="0" smtClean="0">
                <a:latin typeface="Century Gothic"/>
                <a:cs typeface="Century Gothic"/>
              </a:rPr>
              <a:t>o </a:t>
            </a:r>
            <a:r>
              <a:rPr lang="it-IT" sz="2400" spc="-5" dirty="0" smtClean="0">
                <a:latin typeface="Century Gothic"/>
                <a:cs typeface="Century Gothic"/>
              </a:rPr>
              <a:t>attraverso </a:t>
            </a:r>
            <a:r>
              <a:rPr lang="it-IT" sz="2400" dirty="0" smtClean="0">
                <a:latin typeface="Century Gothic"/>
                <a:cs typeface="Century Gothic"/>
              </a:rPr>
              <a:t>un </a:t>
            </a:r>
            <a:r>
              <a:rPr lang="it-IT" sz="2400" spc="-5" dirty="0" smtClean="0">
                <a:latin typeface="Century Gothic"/>
                <a:cs typeface="Century Gothic"/>
              </a:rPr>
              <a:t>sintomo fisico  </a:t>
            </a:r>
            <a:r>
              <a:rPr lang="it-IT" sz="2400" dirty="0" smtClean="0">
                <a:latin typeface="Century Gothic"/>
                <a:cs typeface="Century Gothic"/>
              </a:rPr>
              <a:t>oppure </a:t>
            </a:r>
            <a:r>
              <a:rPr lang="it-IT" sz="2400" spc="-5" dirty="0" smtClean="0">
                <a:latin typeface="Century Gothic"/>
                <a:cs typeface="Century Gothic"/>
              </a:rPr>
              <a:t>attraverso </a:t>
            </a:r>
            <a:r>
              <a:rPr lang="it-IT" sz="2400" dirty="0" smtClean="0">
                <a:latin typeface="Century Gothic"/>
                <a:cs typeface="Century Gothic"/>
              </a:rPr>
              <a:t>un </a:t>
            </a:r>
            <a:r>
              <a:rPr lang="it-IT" sz="2400" spc="-5" dirty="0" smtClean="0">
                <a:latin typeface="Century Gothic"/>
                <a:cs typeface="Century Gothic"/>
              </a:rPr>
              <a:t>disturbo del</a:t>
            </a:r>
            <a:r>
              <a:rPr lang="it-IT" sz="2400" spc="5" dirty="0" smtClean="0">
                <a:latin typeface="Century Gothic"/>
                <a:cs typeface="Century Gothic"/>
              </a:rPr>
              <a:t> </a:t>
            </a:r>
            <a:r>
              <a:rPr lang="it-IT" sz="2400" spc="-5" dirty="0" smtClean="0">
                <a:latin typeface="Century Gothic"/>
                <a:cs typeface="Century Gothic"/>
              </a:rPr>
              <a:t>comportamento.</a:t>
            </a:r>
            <a:endParaRPr lang="it-IT" sz="2400" dirty="0">
              <a:latin typeface="Century Gothic"/>
              <a:cs typeface="Century Gothic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1003300" y="800100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Le manifestazioni del disagio</a:t>
            </a:r>
            <a:endParaRPr lang="it-IT" sz="2400" b="1" dirty="0">
              <a:solidFill>
                <a:srgbClr val="0070C0"/>
              </a:solidFill>
            </a:endParaRPr>
          </a:p>
        </p:txBody>
      </p:sp>
      <p:pic>
        <p:nvPicPr>
          <p:cNvPr id="3074" name="Picture 2" descr="C:\Users\Master\Desktop\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0100" y="3619500"/>
            <a:ext cx="3057525" cy="2071949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  <p:pic>
        <p:nvPicPr>
          <p:cNvPr id="3075" name="Picture 3" descr="C:\Users\Master\Desktop\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299" y="1409700"/>
            <a:ext cx="3537857" cy="1981200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7500" y="212095"/>
            <a:ext cx="10058400" cy="62901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5"/>
              </a:spcBef>
            </a:pPr>
            <a:r>
              <a:rPr sz="4000" b="1" dirty="0">
                <a:solidFill>
                  <a:srgbClr val="FF0000"/>
                </a:solidFill>
              </a:rPr>
              <a:t>Il </a:t>
            </a:r>
            <a:r>
              <a:rPr sz="4000" b="1" dirty="0" err="1">
                <a:solidFill>
                  <a:srgbClr val="FF0000"/>
                </a:solidFill>
              </a:rPr>
              <a:t>disagio</a:t>
            </a:r>
            <a:r>
              <a:rPr sz="4000" b="1" dirty="0">
                <a:solidFill>
                  <a:srgbClr val="FF0000"/>
                </a:solidFill>
              </a:rPr>
              <a:t> </a:t>
            </a:r>
            <a:r>
              <a:rPr sz="4000" b="1" dirty="0" smtClean="0">
                <a:solidFill>
                  <a:srgbClr val="FF0000"/>
                </a:solidFill>
              </a:rPr>
              <a:t>infantile</a:t>
            </a:r>
            <a:endParaRPr sz="4000" b="1" dirty="0">
              <a:solidFill>
                <a:srgbClr val="FF0000"/>
              </a:solidFill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BD2CC-163F-4ACF-9103-8C0FCCDF7321}" type="datetime1">
              <a:rPr lang="en-US" smtClean="0"/>
              <a:pPr/>
              <a:t>4/26/2020</a:t>
            </a:fld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5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317500" y="1257300"/>
            <a:ext cx="5562600" cy="4524315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5"/>
              </a:spcBef>
            </a:pPr>
            <a:r>
              <a:rPr lang="it-IT" b="1" spc="-5" dirty="0" smtClean="0">
                <a:solidFill>
                  <a:srgbClr val="FF0000"/>
                </a:solidFill>
                <a:latin typeface="Century Gothic"/>
                <a:cs typeface="Century Gothic"/>
              </a:rPr>
              <a:t>Nei bambini </a:t>
            </a:r>
            <a:r>
              <a:rPr lang="it-IT" spc="-5" dirty="0" smtClean="0">
                <a:latin typeface="Century Gothic"/>
                <a:cs typeface="Century Gothic"/>
              </a:rPr>
              <a:t>la capacità di esprimere </a:t>
            </a:r>
            <a:r>
              <a:rPr lang="it-IT" dirty="0" smtClean="0">
                <a:latin typeface="Century Gothic"/>
                <a:cs typeface="Century Gothic"/>
              </a:rPr>
              <a:t>un </a:t>
            </a:r>
            <a:r>
              <a:rPr lang="it-IT" spc="-5" dirty="0" smtClean="0">
                <a:latin typeface="Century Gothic"/>
                <a:cs typeface="Century Gothic"/>
              </a:rPr>
              <a:t>disagio,  difficilmente passa attraverso la via della comunicazione  </a:t>
            </a:r>
            <a:r>
              <a:rPr lang="it-IT" dirty="0" smtClean="0">
                <a:latin typeface="Century Gothic"/>
                <a:cs typeface="Century Gothic"/>
              </a:rPr>
              <a:t>verbale.</a:t>
            </a:r>
          </a:p>
          <a:p>
            <a:pPr marL="12700" marR="5080" algn="just">
              <a:lnSpc>
                <a:spcPct val="100000"/>
              </a:lnSpc>
              <a:spcBef>
                <a:spcPts val="10"/>
              </a:spcBef>
            </a:pPr>
            <a:r>
              <a:rPr lang="it-IT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Di </a:t>
            </a:r>
            <a:r>
              <a:rPr lang="it-IT" b="1" spc="-5" dirty="0" smtClean="0">
                <a:solidFill>
                  <a:srgbClr val="FF0000"/>
                </a:solidFill>
                <a:latin typeface="Century Gothic"/>
                <a:cs typeface="Century Gothic"/>
              </a:rPr>
              <a:t>solito, </a:t>
            </a:r>
            <a:r>
              <a:rPr lang="it-IT" spc="-5" dirty="0" smtClean="0">
                <a:latin typeface="Century Gothic"/>
                <a:cs typeface="Century Gothic"/>
              </a:rPr>
              <a:t>essi comunicano il loro disagio </a:t>
            </a:r>
            <a:r>
              <a:rPr lang="it-IT" dirty="0" smtClean="0">
                <a:latin typeface="Century Gothic"/>
                <a:cs typeface="Century Gothic"/>
              </a:rPr>
              <a:t>con un </a:t>
            </a:r>
            <a:r>
              <a:rPr lang="it-IT" spc="-5" dirty="0" smtClean="0">
                <a:latin typeface="Century Gothic"/>
                <a:cs typeface="Century Gothic"/>
              </a:rPr>
              <a:t>“proprio”  linguaggio: il malessere </a:t>
            </a:r>
            <a:r>
              <a:rPr lang="it-IT" dirty="0" smtClean="0">
                <a:latin typeface="Century Gothic"/>
                <a:cs typeface="Century Gothic"/>
              </a:rPr>
              <a:t>non </a:t>
            </a:r>
            <a:r>
              <a:rPr lang="it-IT" spc="-5" dirty="0" smtClean="0">
                <a:latin typeface="Century Gothic"/>
                <a:cs typeface="Century Gothic"/>
              </a:rPr>
              <a:t>viene espresso attraverso le </a:t>
            </a:r>
            <a:r>
              <a:rPr lang="it-IT" spc="570" dirty="0" smtClean="0">
                <a:latin typeface="Century Gothic"/>
                <a:cs typeface="Century Gothic"/>
              </a:rPr>
              <a:t> </a:t>
            </a:r>
            <a:r>
              <a:rPr lang="it-IT" spc="-5" dirty="0" smtClean="0">
                <a:latin typeface="Century Gothic"/>
                <a:cs typeface="Century Gothic"/>
              </a:rPr>
              <a:t>parole, ma con sintomi </a:t>
            </a:r>
            <a:r>
              <a:rPr lang="it-IT" dirty="0" smtClean="0">
                <a:latin typeface="Century Gothic"/>
                <a:cs typeface="Century Gothic"/>
              </a:rPr>
              <a:t>e </a:t>
            </a:r>
            <a:r>
              <a:rPr lang="it-IT" spc="-5" dirty="0" smtClean="0">
                <a:latin typeface="Century Gothic"/>
                <a:cs typeface="Century Gothic"/>
              </a:rPr>
              <a:t>comportamenti. </a:t>
            </a:r>
          </a:p>
          <a:p>
            <a:pPr marL="12700" marR="5080" algn="just">
              <a:lnSpc>
                <a:spcPct val="100000"/>
              </a:lnSpc>
              <a:spcBef>
                <a:spcPts val="10"/>
              </a:spcBef>
            </a:pPr>
            <a:r>
              <a:rPr lang="it-IT" b="1" spc="-5" dirty="0" smtClean="0">
                <a:solidFill>
                  <a:srgbClr val="FF0000"/>
                </a:solidFill>
                <a:latin typeface="Century Gothic"/>
                <a:cs typeface="Century Gothic"/>
              </a:rPr>
              <a:t>Possono</a:t>
            </a:r>
            <a:r>
              <a:rPr lang="it-IT" spc="-5" dirty="0" smtClean="0">
                <a:latin typeface="Century Gothic"/>
                <a:cs typeface="Century Gothic"/>
              </a:rPr>
              <a:t>  manifestare</a:t>
            </a:r>
            <a:r>
              <a:rPr lang="it-IT" spc="210" dirty="0" smtClean="0">
                <a:latin typeface="Century Gothic"/>
                <a:cs typeface="Century Gothic"/>
              </a:rPr>
              <a:t> </a:t>
            </a:r>
            <a:r>
              <a:rPr lang="it-IT" spc="-5" dirty="0" smtClean="0">
                <a:latin typeface="Century Gothic"/>
                <a:cs typeface="Century Gothic"/>
              </a:rPr>
              <a:t>il</a:t>
            </a:r>
            <a:r>
              <a:rPr lang="it-IT" spc="210" dirty="0" smtClean="0">
                <a:latin typeface="Century Gothic"/>
                <a:cs typeface="Century Gothic"/>
              </a:rPr>
              <a:t> </a:t>
            </a:r>
            <a:r>
              <a:rPr lang="it-IT" spc="-5" dirty="0" smtClean="0">
                <a:latin typeface="Century Gothic"/>
                <a:cs typeface="Century Gothic"/>
              </a:rPr>
              <a:t>loro</a:t>
            </a:r>
            <a:r>
              <a:rPr lang="it-IT" spc="215" dirty="0" smtClean="0">
                <a:latin typeface="Century Gothic"/>
                <a:cs typeface="Century Gothic"/>
              </a:rPr>
              <a:t> </a:t>
            </a:r>
            <a:r>
              <a:rPr lang="it-IT" spc="-5" dirty="0" smtClean="0">
                <a:latin typeface="Century Gothic"/>
                <a:cs typeface="Century Gothic"/>
              </a:rPr>
              <a:t>disagio</a:t>
            </a:r>
            <a:r>
              <a:rPr lang="it-IT" spc="210" dirty="0" smtClean="0">
                <a:latin typeface="Century Gothic"/>
                <a:cs typeface="Century Gothic"/>
              </a:rPr>
              <a:t> </a:t>
            </a:r>
            <a:r>
              <a:rPr lang="it-IT" spc="-5" dirty="0" smtClean="0">
                <a:latin typeface="Century Gothic"/>
                <a:cs typeface="Century Gothic"/>
              </a:rPr>
              <a:t>attraverso</a:t>
            </a:r>
            <a:r>
              <a:rPr lang="it-IT" spc="210" dirty="0" smtClean="0">
                <a:latin typeface="Century Gothic"/>
                <a:cs typeface="Century Gothic"/>
              </a:rPr>
              <a:t> </a:t>
            </a:r>
            <a:r>
              <a:rPr lang="it-IT" spc="-5" dirty="0" smtClean="0">
                <a:latin typeface="Century Gothic"/>
                <a:cs typeface="Century Gothic"/>
              </a:rPr>
              <a:t>comportamenti</a:t>
            </a:r>
            <a:r>
              <a:rPr lang="it-IT" spc="215" dirty="0" smtClean="0">
                <a:latin typeface="Century Gothic"/>
                <a:cs typeface="Century Gothic"/>
              </a:rPr>
              <a:t> </a:t>
            </a:r>
            <a:r>
              <a:rPr lang="it-IT" spc="-5" dirty="0" smtClean="0">
                <a:latin typeface="Century Gothic"/>
                <a:cs typeface="Century Gothic"/>
              </a:rPr>
              <a:t>di opposizione estrema alle figure adulte di riferimento.</a:t>
            </a:r>
          </a:p>
          <a:p>
            <a:pPr marL="12700" marR="5080" algn="just">
              <a:lnSpc>
                <a:spcPct val="100000"/>
              </a:lnSpc>
              <a:spcBef>
                <a:spcPts val="10"/>
              </a:spcBef>
            </a:pPr>
            <a:r>
              <a:rPr lang="it-IT" b="1" spc="-5" dirty="0" smtClean="0">
                <a:solidFill>
                  <a:srgbClr val="FF0000"/>
                </a:solidFill>
                <a:latin typeface="Century Gothic"/>
                <a:cs typeface="Century Gothic"/>
              </a:rPr>
              <a:t>Alcuni esempi: </a:t>
            </a:r>
            <a:endParaRPr lang="it-IT" b="1" spc="-5" dirty="0" smtClean="0">
              <a:solidFill>
                <a:srgbClr val="FF0000"/>
              </a:solidFill>
              <a:latin typeface="Century Gothic"/>
              <a:cs typeface="Century Gothic"/>
            </a:endParaRPr>
          </a:p>
          <a:p>
            <a:pPr marL="179388" marR="5080" indent="-166688" algn="just">
              <a:lnSpc>
                <a:spcPct val="100000"/>
              </a:lnSpc>
              <a:spcBef>
                <a:spcPts val="10"/>
              </a:spcBef>
              <a:buFont typeface="Arial" pitchFamily="34" charset="0"/>
              <a:buChar char="•"/>
            </a:pPr>
            <a:r>
              <a:rPr lang="it-IT" b="1" spc="-5" dirty="0" smtClean="0">
                <a:latin typeface="Century Gothic"/>
                <a:cs typeface="Century Gothic"/>
              </a:rPr>
              <a:t>capricci </a:t>
            </a:r>
            <a:r>
              <a:rPr lang="it-IT" b="1" spc="-5" dirty="0" smtClean="0">
                <a:latin typeface="Century Gothic"/>
                <a:cs typeface="Century Gothic"/>
              </a:rPr>
              <a:t>interminabili e apparentemente immotivati, </a:t>
            </a:r>
            <a:endParaRPr lang="it-IT" b="1" spc="-5" dirty="0" smtClean="0">
              <a:latin typeface="Century Gothic"/>
              <a:cs typeface="Century Gothic"/>
            </a:endParaRPr>
          </a:p>
          <a:p>
            <a:pPr marL="12700" marR="5080" algn="just">
              <a:lnSpc>
                <a:spcPct val="100000"/>
              </a:lnSpc>
              <a:spcBef>
                <a:spcPts val="10"/>
              </a:spcBef>
              <a:buFont typeface="Arial" pitchFamily="34" charset="0"/>
              <a:buChar char="•"/>
            </a:pPr>
            <a:r>
              <a:rPr lang="it-IT" spc="-5" dirty="0" smtClean="0">
                <a:latin typeface="Century Gothic"/>
                <a:cs typeface="Century Gothic"/>
              </a:rPr>
              <a:t> </a:t>
            </a:r>
            <a:r>
              <a:rPr lang="it-IT" b="1" spc="-5" dirty="0" smtClean="0">
                <a:latin typeface="Century Gothic"/>
                <a:cs typeface="Century Gothic"/>
              </a:rPr>
              <a:t>mutismo</a:t>
            </a:r>
            <a:r>
              <a:rPr lang="it-IT" b="1" spc="-5" dirty="0" smtClean="0">
                <a:latin typeface="Century Gothic"/>
                <a:cs typeface="Century Gothic"/>
              </a:rPr>
              <a:t>, </a:t>
            </a:r>
            <a:endParaRPr lang="it-IT" b="1" spc="-5" dirty="0" smtClean="0">
              <a:latin typeface="Century Gothic"/>
              <a:cs typeface="Century Gothic"/>
            </a:endParaRPr>
          </a:p>
          <a:p>
            <a:pPr marL="12700" marR="5080" algn="just">
              <a:lnSpc>
                <a:spcPct val="100000"/>
              </a:lnSpc>
              <a:spcBef>
                <a:spcPts val="10"/>
              </a:spcBef>
              <a:buFont typeface="Arial" pitchFamily="34" charset="0"/>
              <a:buChar char="•"/>
            </a:pPr>
            <a:r>
              <a:rPr lang="it-IT" spc="-5" dirty="0" smtClean="0">
                <a:latin typeface="Century Gothic"/>
                <a:cs typeface="Century Gothic"/>
              </a:rPr>
              <a:t> </a:t>
            </a:r>
            <a:r>
              <a:rPr lang="it-IT" b="1" spc="-5" dirty="0" smtClean="0">
                <a:latin typeface="Century Gothic"/>
                <a:cs typeface="Century Gothic"/>
              </a:rPr>
              <a:t>eccessi </a:t>
            </a:r>
            <a:r>
              <a:rPr lang="it-IT" b="1" spc="-5" dirty="0" smtClean="0">
                <a:latin typeface="Century Gothic"/>
                <a:cs typeface="Century Gothic"/>
              </a:rPr>
              <a:t>di aggressività, </a:t>
            </a:r>
            <a:endParaRPr lang="it-IT" b="1" spc="-5" dirty="0" smtClean="0">
              <a:latin typeface="Century Gothic"/>
              <a:cs typeface="Century Gothic"/>
            </a:endParaRPr>
          </a:p>
          <a:p>
            <a:pPr marL="12700" marR="5080" algn="just">
              <a:lnSpc>
                <a:spcPct val="100000"/>
              </a:lnSpc>
              <a:spcBef>
                <a:spcPts val="10"/>
              </a:spcBef>
              <a:buFont typeface="Arial" pitchFamily="34" charset="0"/>
              <a:buChar char="•"/>
            </a:pPr>
            <a:r>
              <a:rPr lang="it-IT" spc="-5" dirty="0" smtClean="0">
                <a:latin typeface="Century Gothic"/>
                <a:cs typeface="Century Gothic"/>
              </a:rPr>
              <a:t> </a:t>
            </a:r>
            <a:r>
              <a:rPr lang="it-IT" b="1" spc="-5" dirty="0" smtClean="0">
                <a:latin typeface="Century Gothic"/>
                <a:cs typeface="Century Gothic"/>
              </a:rPr>
              <a:t>difficoltà </a:t>
            </a:r>
            <a:r>
              <a:rPr lang="it-IT" b="1" spc="-5" dirty="0" smtClean="0">
                <a:latin typeface="Century Gothic"/>
                <a:cs typeface="Century Gothic"/>
              </a:rPr>
              <a:t>ad addormentarsi e ad alimentarsi. </a:t>
            </a:r>
            <a:endParaRPr lang="it-IT" b="1" dirty="0" smtClean="0">
              <a:latin typeface="Century Gothic"/>
              <a:cs typeface="Century Gothic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1003300" y="800100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La comunicazione del disagio</a:t>
            </a:r>
            <a:endParaRPr lang="it-IT" sz="2400" b="1" dirty="0">
              <a:solidFill>
                <a:srgbClr val="0070C0"/>
              </a:solidFill>
            </a:endParaRPr>
          </a:p>
        </p:txBody>
      </p:sp>
      <p:pic>
        <p:nvPicPr>
          <p:cNvPr id="4098" name="Picture 2" descr="C:\Users\Master\Desktop\7.jpg"/>
          <p:cNvPicPr>
            <a:picLocks noChangeAspect="1" noChangeArrowheads="1"/>
          </p:cNvPicPr>
          <p:nvPr/>
        </p:nvPicPr>
        <p:blipFill>
          <a:blip r:embed="rId2" cstate="print"/>
          <a:srcRect l="23055"/>
          <a:stretch>
            <a:fillRect/>
          </a:stretch>
        </p:blipFill>
        <p:spPr bwMode="auto">
          <a:xfrm>
            <a:off x="6032500" y="2095500"/>
            <a:ext cx="4375690" cy="2971800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7500" y="212095"/>
            <a:ext cx="10058400" cy="62901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5"/>
              </a:spcBef>
            </a:pPr>
            <a:r>
              <a:rPr sz="4000" b="1" dirty="0">
                <a:solidFill>
                  <a:srgbClr val="FF0000"/>
                </a:solidFill>
              </a:rPr>
              <a:t>Il </a:t>
            </a:r>
            <a:r>
              <a:rPr sz="4000" b="1" dirty="0" err="1">
                <a:solidFill>
                  <a:srgbClr val="FF0000"/>
                </a:solidFill>
              </a:rPr>
              <a:t>disagio</a:t>
            </a:r>
            <a:r>
              <a:rPr sz="4000" b="1" dirty="0">
                <a:solidFill>
                  <a:srgbClr val="FF0000"/>
                </a:solidFill>
              </a:rPr>
              <a:t> </a:t>
            </a:r>
            <a:r>
              <a:rPr sz="4000" b="1" dirty="0" smtClean="0">
                <a:solidFill>
                  <a:srgbClr val="FF0000"/>
                </a:solidFill>
              </a:rPr>
              <a:t>infantile</a:t>
            </a:r>
            <a:endParaRPr sz="4000" b="1" dirty="0">
              <a:solidFill>
                <a:srgbClr val="FF0000"/>
              </a:solidFill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BD2CC-163F-4ACF-9103-8C0FCCDF7321}" type="datetime1">
              <a:rPr lang="en-US" smtClean="0"/>
              <a:pPr/>
              <a:t>4/26/2020</a:t>
            </a:fld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6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5422900" y="1485900"/>
            <a:ext cx="4953000" cy="4093428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12700" marR="5080" algn="just">
              <a:lnSpc>
                <a:spcPct val="100000"/>
              </a:lnSpc>
            </a:pPr>
            <a:r>
              <a:rPr lang="it-IT" sz="20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I </a:t>
            </a:r>
            <a:r>
              <a:rPr lang="it-IT" sz="2000" b="1" spc="-5" dirty="0" smtClean="0">
                <a:solidFill>
                  <a:srgbClr val="FF0000"/>
                </a:solidFill>
                <a:latin typeface="Century Gothic"/>
                <a:cs typeface="Century Gothic"/>
              </a:rPr>
              <a:t>bambini, infatti, </a:t>
            </a:r>
            <a:r>
              <a:rPr lang="it-IT" sz="2000" spc="-5" dirty="0" smtClean="0">
                <a:latin typeface="Century Gothic"/>
                <a:cs typeface="Century Gothic"/>
              </a:rPr>
              <a:t>possono presentare spesso cefalea,  vomito </a:t>
            </a:r>
            <a:r>
              <a:rPr lang="it-IT" sz="2000" dirty="0" smtClean="0">
                <a:latin typeface="Century Gothic"/>
                <a:cs typeface="Century Gothic"/>
              </a:rPr>
              <a:t>e mal </a:t>
            </a:r>
            <a:r>
              <a:rPr lang="it-IT" sz="2000" spc="-5" dirty="0" smtClean="0">
                <a:latin typeface="Century Gothic"/>
                <a:cs typeface="Century Gothic"/>
              </a:rPr>
              <a:t>di pancia senza </a:t>
            </a:r>
            <a:r>
              <a:rPr lang="it-IT" sz="2000" dirty="0" smtClean="0">
                <a:latin typeface="Century Gothic"/>
                <a:cs typeface="Century Gothic"/>
              </a:rPr>
              <a:t>che </a:t>
            </a:r>
            <a:r>
              <a:rPr lang="it-IT" sz="2000" spc="-5" dirty="0" smtClean="0">
                <a:latin typeface="Century Gothic"/>
                <a:cs typeface="Century Gothic"/>
              </a:rPr>
              <a:t>sia presente </a:t>
            </a:r>
            <a:r>
              <a:rPr lang="it-IT" sz="2000" dirty="0" smtClean="0">
                <a:latin typeface="Century Gothic"/>
                <a:cs typeface="Century Gothic"/>
              </a:rPr>
              <a:t>un </a:t>
            </a:r>
            <a:r>
              <a:rPr lang="it-IT" sz="2000" spc="-5" dirty="0" smtClean="0">
                <a:latin typeface="Century Gothic"/>
                <a:cs typeface="Century Gothic"/>
              </a:rPr>
              <a:t>reale </a:t>
            </a:r>
            <a:r>
              <a:rPr lang="it-IT" sz="2000" spc="570" dirty="0" smtClean="0">
                <a:latin typeface="Century Gothic"/>
                <a:cs typeface="Century Gothic"/>
              </a:rPr>
              <a:t> </a:t>
            </a:r>
            <a:r>
              <a:rPr lang="it-IT" sz="2000" dirty="0" smtClean="0">
                <a:latin typeface="Century Gothic"/>
                <a:cs typeface="Century Gothic"/>
              </a:rPr>
              <a:t>riscontro medico </a:t>
            </a:r>
            <a:r>
              <a:rPr lang="it-IT" sz="2000" spc="-5" dirty="0" smtClean="0">
                <a:latin typeface="Century Gothic"/>
                <a:cs typeface="Century Gothic"/>
              </a:rPr>
              <a:t>di</a:t>
            </a:r>
            <a:r>
              <a:rPr lang="it-IT" sz="2000" spc="-25" dirty="0" smtClean="0">
                <a:latin typeface="Century Gothic"/>
                <a:cs typeface="Century Gothic"/>
              </a:rPr>
              <a:t> </a:t>
            </a:r>
            <a:r>
              <a:rPr lang="it-IT" sz="2000" dirty="0" smtClean="0">
                <a:latin typeface="Century Gothic"/>
                <a:cs typeface="Century Gothic"/>
              </a:rPr>
              <a:t>malattia.</a:t>
            </a:r>
          </a:p>
          <a:p>
            <a:pPr marL="12700" marR="5715" algn="just">
              <a:lnSpc>
                <a:spcPct val="100000"/>
              </a:lnSpc>
              <a:spcBef>
                <a:spcPts val="15"/>
              </a:spcBef>
            </a:pPr>
            <a:r>
              <a:rPr lang="it-IT" sz="2000" b="1" spc="-5" dirty="0" smtClean="0">
                <a:solidFill>
                  <a:srgbClr val="FF0000"/>
                </a:solidFill>
                <a:latin typeface="Century Gothic"/>
                <a:cs typeface="Century Gothic"/>
              </a:rPr>
              <a:t>In questa fase di vita, </a:t>
            </a:r>
            <a:r>
              <a:rPr lang="it-IT" sz="2000" dirty="0" smtClean="0">
                <a:latin typeface="Century Gothic"/>
                <a:cs typeface="Century Gothic"/>
              </a:rPr>
              <a:t>non </a:t>
            </a:r>
            <a:r>
              <a:rPr lang="it-IT" sz="2000" spc="-5" dirty="0" smtClean="0">
                <a:latin typeface="Century Gothic"/>
                <a:cs typeface="Century Gothic"/>
              </a:rPr>
              <a:t>si </a:t>
            </a:r>
            <a:r>
              <a:rPr lang="it-IT" sz="2000" dirty="0" smtClean="0">
                <a:latin typeface="Century Gothic"/>
                <a:cs typeface="Century Gothic"/>
              </a:rPr>
              <a:t>è ancora </a:t>
            </a:r>
            <a:r>
              <a:rPr lang="it-IT" sz="2000" spc="-5" dirty="0" smtClean="0">
                <a:latin typeface="Century Gothic"/>
                <a:cs typeface="Century Gothic"/>
              </a:rPr>
              <a:t>autonomi </a:t>
            </a:r>
            <a:r>
              <a:rPr lang="it-IT" sz="2000" dirty="0" smtClean="0">
                <a:latin typeface="Century Gothic"/>
                <a:cs typeface="Century Gothic"/>
              </a:rPr>
              <a:t>e </a:t>
            </a:r>
            <a:r>
              <a:rPr lang="it-IT" sz="2000" spc="-5" dirty="0" smtClean="0">
                <a:latin typeface="Century Gothic"/>
                <a:cs typeface="Century Gothic"/>
              </a:rPr>
              <a:t>la natura  </a:t>
            </a:r>
            <a:r>
              <a:rPr lang="it-IT" sz="2000" dirty="0" smtClean="0">
                <a:latin typeface="Century Gothic"/>
                <a:cs typeface="Century Gothic"/>
              </a:rPr>
              <a:t>dipendente</a:t>
            </a:r>
            <a:r>
              <a:rPr lang="it-IT" sz="2000" i="1" dirty="0" smtClean="0">
                <a:latin typeface="Century Gothic"/>
                <a:cs typeface="Century Gothic"/>
              </a:rPr>
              <a:t> </a:t>
            </a:r>
            <a:r>
              <a:rPr lang="it-IT" sz="2000" spc="-5" dirty="0" smtClean="0">
                <a:latin typeface="Century Gothic"/>
                <a:cs typeface="Century Gothic"/>
              </a:rPr>
              <a:t>dei bambini li rende particolarmente sensibili  alle dinamiche familiari, scolastiche </a:t>
            </a:r>
            <a:r>
              <a:rPr lang="it-IT" sz="2000" dirty="0" smtClean="0">
                <a:latin typeface="Century Gothic"/>
                <a:cs typeface="Century Gothic"/>
              </a:rPr>
              <a:t>e </a:t>
            </a:r>
            <a:r>
              <a:rPr lang="it-IT" sz="2000" spc="-5" dirty="0" smtClean="0">
                <a:latin typeface="Century Gothic"/>
                <a:cs typeface="Century Gothic"/>
              </a:rPr>
              <a:t>sociali.</a:t>
            </a:r>
          </a:p>
          <a:p>
            <a:pPr marL="12700" marR="5715" algn="just">
              <a:lnSpc>
                <a:spcPct val="100000"/>
              </a:lnSpc>
              <a:spcBef>
                <a:spcPts val="15"/>
              </a:spcBef>
            </a:pPr>
            <a:r>
              <a:rPr lang="it-IT" sz="2000" b="1" spc="-5" dirty="0" smtClean="0">
                <a:solidFill>
                  <a:srgbClr val="FF0000"/>
                </a:solidFill>
                <a:latin typeface="Century Gothic"/>
                <a:cs typeface="Century Gothic"/>
              </a:rPr>
              <a:t>Creano</a:t>
            </a:r>
            <a:r>
              <a:rPr lang="it-IT" sz="2000" spc="-5" dirty="0" smtClean="0">
                <a:latin typeface="Century Gothic"/>
                <a:cs typeface="Century Gothic"/>
              </a:rPr>
              <a:t>  </a:t>
            </a:r>
            <a:r>
              <a:rPr lang="it-IT" sz="2000" dirty="0" smtClean="0">
                <a:latin typeface="Century Gothic"/>
                <a:cs typeface="Century Gothic"/>
              </a:rPr>
              <a:t>spesso una diretta corrispondenza tra ciò che manifestano  e </a:t>
            </a:r>
            <a:r>
              <a:rPr lang="it-IT" sz="2000" spc="-5" dirty="0" smtClean="0">
                <a:latin typeface="Century Gothic"/>
                <a:cs typeface="Century Gothic"/>
              </a:rPr>
              <a:t>ciò </a:t>
            </a:r>
            <a:r>
              <a:rPr lang="it-IT" sz="2000" dirty="0" smtClean="0">
                <a:latin typeface="Century Gothic"/>
                <a:cs typeface="Century Gothic"/>
              </a:rPr>
              <a:t>che </a:t>
            </a:r>
            <a:r>
              <a:rPr lang="it-IT" sz="2000" spc="-5" dirty="0" smtClean="0">
                <a:latin typeface="Century Gothic"/>
                <a:cs typeface="Century Gothic"/>
              </a:rPr>
              <a:t>accade intorno </a:t>
            </a:r>
            <a:r>
              <a:rPr lang="it-IT" sz="2000" dirty="0" smtClean="0">
                <a:latin typeface="Century Gothic"/>
                <a:cs typeface="Century Gothic"/>
              </a:rPr>
              <a:t>a</a:t>
            </a:r>
            <a:r>
              <a:rPr lang="it-IT" sz="2000" spc="-45" dirty="0" smtClean="0">
                <a:latin typeface="Century Gothic"/>
                <a:cs typeface="Century Gothic"/>
              </a:rPr>
              <a:t> </a:t>
            </a:r>
            <a:r>
              <a:rPr lang="it-IT" sz="2000" spc="-5" dirty="0" smtClean="0">
                <a:latin typeface="Century Gothic"/>
                <a:cs typeface="Century Gothic"/>
              </a:rPr>
              <a:t>loro.</a:t>
            </a:r>
            <a:endParaRPr lang="it-IT" sz="2000" dirty="0">
              <a:latin typeface="Century Gothic"/>
              <a:cs typeface="Century Gothic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317500" y="800100"/>
            <a:ext cx="1005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Espressione del disagio anche con manifestazioni somatiche </a:t>
            </a:r>
            <a:endParaRPr lang="it-IT" sz="2400" b="1" dirty="0">
              <a:solidFill>
                <a:srgbClr val="0070C0"/>
              </a:solidFill>
            </a:endParaRPr>
          </a:p>
        </p:txBody>
      </p:sp>
      <p:pic>
        <p:nvPicPr>
          <p:cNvPr id="5122" name="Picture 2" descr="C:\Users\Master\Desktop\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300" y="2095500"/>
            <a:ext cx="5017861" cy="2819400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7500" y="212095"/>
            <a:ext cx="10058400" cy="62901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5"/>
              </a:spcBef>
            </a:pPr>
            <a:r>
              <a:rPr sz="4000" b="1" dirty="0">
                <a:solidFill>
                  <a:srgbClr val="FF0000"/>
                </a:solidFill>
              </a:rPr>
              <a:t>Il </a:t>
            </a:r>
            <a:r>
              <a:rPr sz="4000" b="1" dirty="0" err="1">
                <a:solidFill>
                  <a:srgbClr val="FF0000"/>
                </a:solidFill>
              </a:rPr>
              <a:t>disagio</a:t>
            </a:r>
            <a:r>
              <a:rPr sz="4000" b="1" dirty="0">
                <a:solidFill>
                  <a:srgbClr val="FF0000"/>
                </a:solidFill>
              </a:rPr>
              <a:t> </a:t>
            </a:r>
            <a:r>
              <a:rPr sz="4000" b="1" dirty="0" smtClean="0">
                <a:solidFill>
                  <a:srgbClr val="FF0000"/>
                </a:solidFill>
              </a:rPr>
              <a:t>infantile</a:t>
            </a:r>
            <a:endParaRPr sz="4000" b="1" dirty="0">
              <a:solidFill>
                <a:srgbClr val="FF0000"/>
              </a:solidFill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BD2CC-163F-4ACF-9103-8C0FCCDF7321}" type="datetime1">
              <a:rPr lang="en-US" smtClean="0"/>
              <a:pPr/>
              <a:t>4/26/2020</a:t>
            </a:fld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7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317500" y="1562100"/>
            <a:ext cx="6477000" cy="4093428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12700" marR="5715" algn="just">
              <a:lnSpc>
                <a:spcPct val="100000"/>
              </a:lnSpc>
              <a:spcBef>
                <a:spcPts val="105"/>
              </a:spcBef>
            </a:pPr>
            <a:r>
              <a:rPr lang="it-IT" sz="20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Spesse volte non ci pensiamo</a:t>
            </a:r>
            <a:r>
              <a:rPr lang="it-IT" sz="2000" dirty="0" smtClean="0">
                <a:latin typeface="Century Gothic"/>
                <a:cs typeface="Century Gothic"/>
              </a:rPr>
              <a:t>, eppure</a:t>
            </a:r>
            <a:r>
              <a:rPr lang="it-IT" sz="2000" b="1" dirty="0" smtClean="0">
                <a:latin typeface="Century Gothic"/>
                <a:cs typeface="Century Gothic"/>
              </a:rPr>
              <a:t>, </a:t>
            </a:r>
            <a:r>
              <a:rPr lang="it-IT" sz="2000" spc="-5" dirty="0" smtClean="0">
                <a:latin typeface="Century Gothic"/>
                <a:cs typeface="Century Gothic"/>
              </a:rPr>
              <a:t>gli stili educativi  sono in realtà in relazione </a:t>
            </a:r>
            <a:r>
              <a:rPr lang="it-IT" sz="2000" dirty="0" smtClean="0">
                <a:latin typeface="Century Gothic"/>
                <a:cs typeface="Century Gothic"/>
              </a:rPr>
              <a:t>con una certa </a:t>
            </a:r>
            <a:r>
              <a:rPr lang="it-IT" sz="2000" spc="-5" dirty="0" smtClean="0">
                <a:latin typeface="Century Gothic"/>
                <a:cs typeface="Century Gothic"/>
              </a:rPr>
              <a:t>disfunzionalità  </a:t>
            </a:r>
            <a:r>
              <a:rPr lang="it-IT" sz="2000" dirty="0" smtClean="0">
                <a:latin typeface="Century Gothic"/>
                <a:cs typeface="Century Gothic"/>
              </a:rPr>
              <a:t>che </a:t>
            </a:r>
            <a:r>
              <a:rPr lang="it-IT" sz="2000" spc="-5" dirty="0" smtClean="0">
                <a:latin typeface="Century Gothic"/>
                <a:cs typeface="Century Gothic"/>
              </a:rPr>
              <a:t>tende </a:t>
            </a:r>
            <a:r>
              <a:rPr lang="it-IT" sz="2000" dirty="0" smtClean="0">
                <a:latin typeface="Century Gothic"/>
                <a:cs typeface="Century Gothic"/>
              </a:rPr>
              <a:t>a </a:t>
            </a:r>
            <a:r>
              <a:rPr lang="it-IT" sz="2000" spc="-5" dirty="0" smtClean="0">
                <a:latin typeface="Century Gothic"/>
                <a:cs typeface="Century Gothic"/>
              </a:rPr>
              <a:t>svilupparsi nel pensiero</a:t>
            </a:r>
            <a:r>
              <a:rPr lang="it-IT" sz="2000" spc="-15" dirty="0" smtClean="0">
                <a:latin typeface="Century Gothic"/>
                <a:cs typeface="Century Gothic"/>
              </a:rPr>
              <a:t> </a:t>
            </a:r>
            <a:r>
              <a:rPr lang="it-IT" sz="2000" spc="-5" dirty="0" smtClean="0">
                <a:latin typeface="Century Gothic"/>
                <a:cs typeface="Century Gothic"/>
              </a:rPr>
              <a:t>infantile.</a:t>
            </a:r>
            <a:endParaRPr lang="it-IT" sz="2000" dirty="0" smtClean="0">
              <a:latin typeface="Century Gothic"/>
              <a:cs typeface="Century Gothic"/>
            </a:endParaRPr>
          </a:p>
          <a:p>
            <a:pPr marL="12700" marR="5080" algn="just">
              <a:lnSpc>
                <a:spcPct val="100000"/>
              </a:lnSpc>
              <a:spcBef>
                <a:spcPts val="10"/>
              </a:spcBef>
            </a:pPr>
            <a:r>
              <a:rPr lang="it-IT" sz="20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Ad </a:t>
            </a:r>
            <a:r>
              <a:rPr lang="it-IT" sz="2000" b="1" spc="-5" dirty="0" smtClean="0">
                <a:solidFill>
                  <a:srgbClr val="FF0000"/>
                </a:solidFill>
                <a:latin typeface="Century Gothic"/>
                <a:cs typeface="Century Gothic"/>
              </a:rPr>
              <a:t>esempio</a:t>
            </a:r>
            <a:r>
              <a:rPr lang="it-IT" sz="2000" spc="-5" dirty="0">
                <a:latin typeface="Century Gothic"/>
                <a:cs typeface="Century Gothic"/>
              </a:rPr>
              <a:t>:</a:t>
            </a:r>
            <a:r>
              <a:rPr lang="it-IT" sz="2000" spc="-5" dirty="0" smtClean="0">
                <a:latin typeface="Century Gothic"/>
                <a:cs typeface="Century Gothic"/>
              </a:rPr>
              <a:t> quando si tende </a:t>
            </a:r>
            <a:r>
              <a:rPr lang="it-IT" sz="2000" dirty="0" smtClean="0">
                <a:latin typeface="Century Gothic"/>
                <a:cs typeface="Century Gothic"/>
              </a:rPr>
              <a:t>a </a:t>
            </a:r>
            <a:r>
              <a:rPr lang="it-IT" sz="2000" spc="-5" dirty="0" smtClean="0">
                <a:latin typeface="Century Gothic"/>
                <a:cs typeface="Century Gothic"/>
              </a:rPr>
              <a:t>“somministrare” al bambino una </a:t>
            </a:r>
            <a:r>
              <a:rPr lang="it-IT" sz="2000" spc="570" dirty="0" smtClean="0">
                <a:latin typeface="Century Gothic"/>
                <a:cs typeface="Century Gothic"/>
              </a:rPr>
              <a:t> </a:t>
            </a:r>
            <a:r>
              <a:rPr lang="it-IT" sz="2000" spc="-5" dirty="0" smtClean="0">
                <a:latin typeface="Century Gothic"/>
                <a:cs typeface="Century Gothic"/>
              </a:rPr>
              <a:t>modalità </a:t>
            </a:r>
            <a:r>
              <a:rPr lang="it-IT" sz="2000" spc="-5" dirty="0" err="1" smtClean="0">
                <a:latin typeface="Century Gothic"/>
                <a:cs typeface="Century Gothic"/>
              </a:rPr>
              <a:t>iperansiosa</a:t>
            </a:r>
            <a:r>
              <a:rPr lang="it-IT" sz="2000" spc="-5" dirty="0" smtClean="0">
                <a:latin typeface="Century Gothic"/>
                <a:cs typeface="Century Gothic"/>
              </a:rPr>
              <a:t>, fornendogli messaggi </a:t>
            </a:r>
            <a:r>
              <a:rPr lang="it-IT" sz="2000" dirty="0" smtClean="0">
                <a:latin typeface="Century Gothic"/>
                <a:cs typeface="Century Gothic"/>
              </a:rPr>
              <a:t>che </a:t>
            </a:r>
            <a:r>
              <a:rPr lang="it-IT" sz="2000" spc="-5" dirty="0" smtClean="0">
                <a:latin typeface="Century Gothic"/>
                <a:cs typeface="Century Gothic"/>
              </a:rPr>
              <a:t>tendono </a:t>
            </a:r>
            <a:r>
              <a:rPr lang="it-IT" sz="2000" dirty="0" smtClean="0">
                <a:latin typeface="Century Gothic"/>
                <a:cs typeface="Century Gothic"/>
              </a:rPr>
              <a:t>a  </a:t>
            </a:r>
            <a:r>
              <a:rPr lang="it-IT" sz="2000" spc="-5" dirty="0" smtClean="0">
                <a:latin typeface="Century Gothic"/>
                <a:cs typeface="Century Gothic"/>
              </a:rPr>
              <a:t>porlo in </a:t>
            </a:r>
            <a:r>
              <a:rPr lang="it-IT" sz="2000" dirty="0" smtClean="0">
                <a:latin typeface="Century Gothic"/>
                <a:cs typeface="Century Gothic"/>
              </a:rPr>
              <a:t>uno </a:t>
            </a:r>
            <a:r>
              <a:rPr lang="it-IT" sz="2000" spc="-5" dirty="0" smtClean="0">
                <a:latin typeface="Century Gothic"/>
                <a:cs typeface="Century Gothic"/>
              </a:rPr>
              <a:t>stato di allarmismo costante, </a:t>
            </a:r>
            <a:r>
              <a:rPr lang="it-IT" sz="2000" dirty="0" smtClean="0">
                <a:latin typeface="Century Gothic"/>
                <a:cs typeface="Century Gothic"/>
              </a:rPr>
              <a:t>come se </a:t>
            </a:r>
            <a:r>
              <a:rPr lang="it-IT" sz="2000" spc="-5" dirty="0" smtClean="0">
                <a:latin typeface="Century Gothic"/>
                <a:cs typeface="Century Gothic"/>
              </a:rPr>
              <a:t>il  pericolo fosse costantemente dietro l’angolo.</a:t>
            </a:r>
          </a:p>
          <a:p>
            <a:pPr marL="12700" marR="5080" algn="just">
              <a:lnSpc>
                <a:spcPct val="100000"/>
              </a:lnSpc>
              <a:spcBef>
                <a:spcPts val="10"/>
              </a:spcBef>
            </a:pPr>
            <a:r>
              <a:rPr lang="it-IT" sz="20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Raccomandazioni eccessive </a:t>
            </a:r>
            <a:r>
              <a:rPr lang="it-IT" sz="2000" dirty="0" smtClean="0">
                <a:latin typeface="Century Gothic"/>
                <a:cs typeface="Century Gothic"/>
              </a:rPr>
              <a:t>anche </a:t>
            </a:r>
            <a:r>
              <a:rPr lang="it-IT" sz="2000" spc="-5" dirty="0" smtClean="0">
                <a:latin typeface="Century Gothic"/>
                <a:cs typeface="Century Gothic"/>
              </a:rPr>
              <a:t>nelle  pratiche quotidiane più semplici </a:t>
            </a:r>
            <a:r>
              <a:rPr lang="it-IT" sz="2000" dirty="0" smtClean="0">
                <a:latin typeface="Century Gothic"/>
                <a:cs typeface="Century Gothic"/>
              </a:rPr>
              <a:t>ed </a:t>
            </a:r>
            <a:r>
              <a:rPr lang="it-IT" sz="2000" spc="-5" dirty="0" smtClean="0">
                <a:latin typeface="Century Gothic"/>
                <a:cs typeface="Century Gothic"/>
              </a:rPr>
              <a:t>immediate: </a:t>
            </a:r>
            <a:r>
              <a:rPr lang="it-IT" sz="2000" b="1" spc="-5" dirty="0" smtClean="0">
                <a:latin typeface="Century Gothic"/>
                <a:cs typeface="Century Gothic"/>
              </a:rPr>
              <a:t>attento  </a:t>
            </a:r>
            <a:r>
              <a:rPr lang="it-IT" sz="2000" b="1" dirty="0" smtClean="0">
                <a:latin typeface="Century Gothic"/>
                <a:cs typeface="Century Gothic"/>
              </a:rPr>
              <a:t>che </a:t>
            </a:r>
            <a:r>
              <a:rPr lang="it-IT" sz="2000" b="1" spc="-5" dirty="0" smtClean="0">
                <a:latin typeface="Century Gothic"/>
                <a:cs typeface="Century Gothic"/>
              </a:rPr>
              <a:t>puoi cadere, </a:t>
            </a:r>
            <a:r>
              <a:rPr lang="it-IT" sz="2000" b="1" dirty="0" smtClean="0">
                <a:latin typeface="Century Gothic"/>
                <a:cs typeface="Century Gothic"/>
              </a:rPr>
              <a:t>non </a:t>
            </a:r>
            <a:r>
              <a:rPr lang="it-IT" sz="2000" b="1" spc="-5" dirty="0" smtClean="0">
                <a:latin typeface="Century Gothic"/>
                <a:cs typeface="Century Gothic"/>
              </a:rPr>
              <a:t>toccare </a:t>
            </a:r>
            <a:r>
              <a:rPr lang="it-IT" sz="2000" b="1" dirty="0" smtClean="0">
                <a:latin typeface="Century Gothic"/>
                <a:cs typeface="Century Gothic"/>
              </a:rPr>
              <a:t>che </a:t>
            </a:r>
            <a:r>
              <a:rPr lang="it-IT" sz="2000" b="1" spc="-5" dirty="0" smtClean="0">
                <a:latin typeface="Century Gothic"/>
                <a:cs typeface="Century Gothic"/>
              </a:rPr>
              <a:t>puoi farti male, attento  </a:t>
            </a:r>
            <a:r>
              <a:rPr lang="it-IT" sz="2000" b="1" dirty="0" smtClean="0">
                <a:latin typeface="Century Gothic"/>
                <a:cs typeface="Century Gothic"/>
              </a:rPr>
              <a:t>che </a:t>
            </a:r>
            <a:r>
              <a:rPr lang="it-IT" sz="2000" b="1" spc="-5" dirty="0" smtClean="0">
                <a:latin typeface="Century Gothic"/>
                <a:cs typeface="Century Gothic"/>
              </a:rPr>
              <a:t>prendi qualche</a:t>
            </a:r>
            <a:r>
              <a:rPr lang="it-IT" sz="2000" b="1" spc="-20" dirty="0" smtClean="0">
                <a:latin typeface="Century Gothic"/>
                <a:cs typeface="Century Gothic"/>
              </a:rPr>
              <a:t> </a:t>
            </a:r>
            <a:r>
              <a:rPr lang="it-IT" sz="2000" b="1" spc="-5" dirty="0" smtClean="0">
                <a:latin typeface="Century Gothic"/>
                <a:cs typeface="Century Gothic"/>
              </a:rPr>
              <a:t>infezione.</a:t>
            </a:r>
            <a:endParaRPr lang="it-IT" sz="2000" b="1" dirty="0">
              <a:latin typeface="Century Gothic"/>
              <a:cs typeface="Century Gothic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317500" y="800100"/>
            <a:ext cx="1005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L’incidenza degli stili educativi adottati</a:t>
            </a:r>
            <a:endParaRPr lang="it-IT" sz="2400" b="1" dirty="0">
              <a:solidFill>
                <a:srgbClr val="0070C0"/>
              </a:solidFill>
            </a:endParaRPr>
          </a:p>
        </p:txBody>
      </p:sp>
      <p:pic>
        <p:nvPicPr>
          <p:cNvPr id="6146" name="Picture 2" descr="C:\Users\Master\Desktop\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6900" y="1866900"/>
            <a:ext cx="3505200" cy="3505200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7500" y="212095"/>
            <a:ext cx="10058400" cy="62901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5"/>
              </a:spcBef>
            </a:pPr>
            <a:r>
              <a:rPr sz="4000" b="1" dirty="0">
                <a:solidFill>
                  <a:srgbClr val="FF0000"/>
                </a:solidFill>
              </a:rPr>
              <a:t>Il </a:t>
            </a:r>
            <a:r>
              <a:rPr sz="4000" b="1" dirty="0" err="1">
                <a:solidFill>
                  <a:srgbClr val="FF0000"/>
                </a:solidFill>
              </a:rPr>
              <a:t>disagio</a:t>
            </a:r>
            <a:r>
              <a:rPr sz="4000" b="1" dirty="0">
                <a:solidFill>
                  <a:srgbClr val="FF0000"/>
                </a:solidFill>
              </a:rPr>
              <a:t> </a:t>
            </a:r>
            <a:r>
              <a:rPr sz="4000" b="1" dirty="0" smtClean="0">
                <a:solidFill>
                  <a:srgbClr val="FF0000"/>
                </a:solidFill>
              </a:rPr>
              <a:t>infantile</a:t>
            </a:r>
            <a:endParaRPr sz="4000" b="1" dirty="0">
              <a:solidFill>
                <a:srgbClr val="FF0000"/>
              </a:solidFill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BD2CC-163F-4ACF-9103-8C0FCCDF7321}" type="datetime1">
              <a:rPr lang="en-US" smtClean="0"/>
              <a:pPr/>
              <a:t>4/26/2020</a:t>
            </a:fld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8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3898900" y="1333500"/>
            <a:ext cx="6477000" cy="4414029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12700" marR="5715" algn="just">
              <a:lnSpc>
                <a:spcPct val="100000"/>
              </a:lnSpc>
              <a:spcBef>
                <a:spcPts val="105"/>
              </a:spcBef>
            </a:pPr>
            <a:r>
              <a:rPr lang="it-IT" sz="20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Un </a:t>
            </a:r>
            <a:r>
              <a:rPr lang="it-IT" sz="2000" b="1" spc="-5" dirty="0" smtClean="0">
                <a:solidFill>
                  <a:srgbClr val="FF0000"/>
                </a:solidFill>
                <a:latin typeface="Century Gothic"/>
                <a:cs typeface="Century Gothic"/>
              </a:rPr>
              <a:t>simile atteggiamento </a:t>
            </a:r>
            <a:r>
              <a:rPr lang="it-IT" sz="2000" dirty="0" smtClean="0">
                <a:latin typeface="Century Gothic"/>
                <a:cs typeface="Century Gothic"/>
              </a:rPr>
              <a:t>renderà </a:t>
            </a:r>
            <a:r>
              <a:rPr lang="it-IT" sz="2000" spc="-5" dirty="0" smtClean="0">
                <a:latin typeface="Century Gothic"/>
                <a:cs typeface="Century Gothic"/>
              </a:rPr>
              <a:t>alla lunga il bambino </a:t>
            </a:r>
            <a:r>
              <a:rPr lang="it-IT" sz="2000" dirty="0" smtClean="0">
                <a:latin typeface="Century Gothic"/>
                <a:cs typeface="Century Gothic"/>
              </a:rPr>
              <a:t>a  </a:t>
            </a:r>
            <a:r>
              <a:rPr lang="it-IT" sz="2000" spc="-5" dirty="0" smtClean="0">
                <a:latin typeface="Century Gothic"/>
                <a:cs typeface="Century Gothic"/>
              </a:rPr>
              <a:t>sviluppare il timore della disapprovazione </a:t>
            </a:r>
            <a:r>
              <a:rPr lang="it-IT" sz="2000" dirty="0" smtClean="0">
                <a:latin typeface="Century Gothic"/>
                <a:cs typeface="Century Gothic"/>
              </a:rPr>
              <a:t>che </a:t>
            </a:r>
            <a:r>
              <a:rPr lang="it-IT" sz="2000" spc="-5" dirty="0" smtClean="0">
                <a:latin typeface="Century Gothic"/>
                <a:cs typeface="Century Gothic"/>
              </a:rPr>
              <a:t>si tradurrà in  paura di sbagliare </a:t>
            </a:r>
            <a:r>
              <a:rPr lang="it-IT" sz="2000" dirty="0" smtClean="0">
                <a:latin typeface="Century Gothic"/>
                <a:cs typeface="Century Gothic"/>
              </a:rPr>
              <a:t>e </a:t>
            </a:r>
            <a:r>
              <a:rPr lang="it-IT" sz="2000" spc="-5" dirty="0" smtClean="0">
                <a:latin typeface="Century Gothic"/>
                <a:cs typeface="Century Gothic"/>
              </a:rPr>
              <a:t>in </a:t>
            </a:r>
            <a:r>
              <a:rPr lang="it-IT" sz="2000" dirty="0" smtClean="0">
                <a:latin typeface="Century Gothic"/>
                <a:cs typeface="Century Gothic"/>
              </a:rPr>
              <a:t>un </a:t>
            </a:r>
            <a:r>
              <a:rPr lang="it-IT" sz="2000" spc="-5" dirty="0" smtClean="0">
                <a:latin typeface="Century Gothic"/>
                <a:cs typeface="Century Gothic"/>
              </a:rPr>
              <a:t>basso livello di autostima. </a:t>
            </a:r>
          </a:p>
          <a:p>
            <a:pPr marL="12700" marR="5715" algn="just">
              <a:lnSpc>
                <a:spcPct val="100000"/>
              </a:lnSpc>
              <a:spcBef>
                <a:spcPts val="105"/>
              </a:spcBef>
            </a:pPr>
            <a:r>
              <a:rPr lang="it-IT" sz="2000" b="1" spc="-5" dirty="0" smtClean="0">
                <a:solidFill>
                  <a:srgbClr val="FF0000"/>
                </a:solidFill>
                <a:latin typeface="Century Gothic"/>
                <a:cs typeface="Century Gothic"/>
              </a:rPr>
              <a:t>Il  </a:t>
            </a:r>
            <a:r>
              <a:rPr lang="it-IT" sz="20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bambino </a:t>
            </a:r>
            <a:r>
              <a:rPr lang="it-IT" sz="2000" dirty="0" smtClean="0">
                <a:latin typeface="Century Gothic"/>
                <a:cs typeface="Century Gothic"/>
              </a:rPr>
              <a:t>diventerà pauroso, insicuro e soprattutto proteso  verso un’ossessiva ricerca </a:t>
            </a:r>
            <a:r>
              <a:rPr lang="it-IT" sz="2000" spc="-5" dirty="0" smtClean="0">
                <a:latin typeface="Century Gothic"/>
                <a:cs typeface="Century Gothic"/>
              </a:rPr>
              <a:t>di </a:t>
            </a:r>
            <a:r>
              <a:rPr lang="it-IT" sz="2000" dirty="0" smtClean="0">
                <a:latin typeface="Century Gothic"/>
                <a:cs typeface="Century Gothic"/>
              </a:rPr>
              <a:t>sicurezza e</a:t>
            </a:r>
            <a:r>
              <a:rPr lang="it-IT" sz="2000" spc="-5" dirty="0" smtClean="0">
                <a:latin typeface="Century Gothic"/>
                <a:cs typeface="Century Gothic"/>
              </a:rPr>
              <a:t> </a:t>
            </a:r>
            <a:r>
              <a:rPr lang="it-IT" sz="2000" dirty="0" smtClean="0">
                <a:latin typeface="Century Gothic"/>
                <a:cs typeface="Century Gothic"/>
              </a:rPr>
              <a:t>protezione.</a:t>
            </a:r>
          </a:p>
          <a:p>
            <a:pPr algn="just" fontAlgn="t"/>
            <a:r>
              <a:rPr lang="it-IT" sz="2000" b="1" spc="-5" dirty="0" smtClean="0">
                <a:solidFill>
                  <a:srgbClr val="FF0000"/>
                </a:solidFill>
                <a:latin typeface="Century Gothic"/>
                <a:cs typeface="Century Gothic"/>
              </a:rPr>
              <a:t>Tutto questo </a:t>
            </a:r>
            <a:r>
              <a:rPr lang="it-IT" sz="2000" dirty="0" smtClean="0">
                <a:latin typeface="Century Gothic"/>
                <a:cs typeface="Century Gothic"/>
              </a:rPr>
              <a:t>però </a:t>
            </a:r>
            <a:r>
              <a:rPr lang="it-IT" sz="2000" spc="-5" dirty="0" smtClean="0">
                <a:latin typeface="Century Gothic"/>
                <a:cs typeface="Century Gothic"/>
              </a:rPr>
              <a:t>finirà col rendere il piccolo incapace di  tollerare </a:t>
            </a:r>
            <a:r>
              <a:rPr lang="it-IT" sz="2000" dirty="0" smtClean="0">
                <a:latin typeface="Century Gothic"/>
                <a:cs typeface="Century Gothic"/>
              </a:rPr>
              <a:t>ed </a:t>
            </a:r>
            <a:r>
              <a:rPr lang="it-IT" sz="2000" spc="-5" dirty="0" smtClean="0">
                <a:latin typeface="Century Gothic"/>
                <a:cs typeface="Century Gothic"/>
              </a:rPr>
              <a:t>elaborare positivamente anche le frustrazioni </a:t>
            </a:r>
            <a:r>
              <a:rPr lang="it-IT" sz="2000" dirty="0" smtClean="0">
                <a:latin typeface="Century Gothic"/>
                <a:cs typeface="Century Gothic"/>
              </a:rPr>
              <a:t>e  </a:t>
            </a:r>
            <a:r>
              <a:rPr lang="it-IT" sz="2000" spc="-5" dirty="0" smtClean="0">
                <a:latin typeface="Century Gothic"/>
                <a:cs typeface="Century Gothic"/>
              </a:rPr>
              <a:t>le</a:t>
            </a:r>
            <a:r>
              <a:rPr lang="it-IT" sz="2000" spc="254" dirty="0" smtClean="0">
                <a:latin typeface="Century Gothic"/>
                <a:cs typeface="Century Gothic"/>
              </a:rPr>
              <a:t> </a:t>
            </a:r>
            <a:r>
              <a:rPr lang="it-IT" sz="2000" spc="-5" dirty="0" smtClean="0">
                <a:latin typeface="Century Gothic"/>
                <a:cs typeface="Century Gothic"/>
              </a:rPr>
              <a:t>normalissime</a:t>
            </a:r>
            <a:r>
              <a:rPr lang="it-IT" sz="2000" spc="260" dirty="0" smtClean="0">
                <a:latin typeface="Century Gothic"/>
                <a:cs typeface="Century Gothic"/>
              </a:rPr>
              <a:t> </a:t>
            </a:r>
            <a:r>
              <a:rPr lang="it-IT" sz="2000" spc="-5" dirty="0" smtClean="0">
                <a:latin typeface="Century Gothic"/>
                <a:cs typeface="Century Gothic"/>
              </a:rPr>
              <a:t>delusioni</a:t>
            </a:r>
            <a:r>
              <a:rPr lang="it-IT" sz="2000" spc="254" dirty="0" smtClean="0">
                <a:latin typeface="Century Gothic"/>
                <a:cs typeface="Century Gothic"/>
              </a:rPr>
              <a:t> </a:t>
            </a:r>
            <a:r>
              <a:rPr lang="it-IT" sz="2000" spc="-5" dirty="0" smtClean="0">
                <a:latin typeface="Century Gothic"/>
                <a:cs typeface="Century Gothic"/>
              </a:rPr>
              <a:t>legate</a:t>
            </a:r>
            <a:r>
              <a:rPr lang="it-IT" sz="2000" spc="254" dirty="0" smtClean="0">
                <a:latin typeface="Century Gothic"/>
                <a:cs typeface="Century Gothic"/>
              </a:rPr>
              <a:t> </a:t>
            </a:r>
            <a:r>
              <a:rPr lang="it-IT" sz="2000" dirty="0" smtClean="0">
                <a:latin typeface="Century Gothic"/>
                <a:cs typeface="Century Gothic"/>
              </a:rPr>
              <a:t>a</a:t>
            </a:r>
            <a:r>
              <a:rPr lang="it-IT" sz="2000" spc="245" dirty="0" smtClean="0">
                <a:latin typeface="Century Gothic"/>
                <a:cs typeface="Century Gothic"/>
              </a:rPr>
              <a:t> </a:t>
            </a:r>
            <a:r>
              <a:rPr lang="it-IT" sz="2000" spc="-5" dirty="0" smtClean="0">
                <a:latin typeface="Century Gothic"/>
                <a:cs typeface="Century Gothic"/>
              </a:rPr>
              <a:t>varie</a:t>
            </a:r>
            <a:r>
              <a:rPr lang="it-IT" sz="2000" spc="254" dirty="0" smtClean="0">
                <a:latin typeface="Century Gothic"/>
                <a:cs typeface="Century Gothic"/>
              </a:rPr>
              <a:t> </a:t>
            </a:r>
            <a:r>
              <a:rPr lang="it-IT" sz="2000" spc="-5" dirty="0" smtClean="0">
                <a:latin typeface="Century Gothic"/>
                <a:cs typeface="Century Gothic"/>
              </a:rPr>
              <a:t>fasi</a:t>
            </a:r>
            <a:r>
              <a:rPr lang="it-IT" sz="2000" spc="254" dirty="0" smtClean="0">
                <a:latin typeface="Century Gothic"/>
                <a:cs typeface="Century Gothic"/>
              </a:rPr>
              <a:t> </a:t>
            </a:r>
            <a:r>
              <a:rPr lang="it-IT" sz="2000" spc="-5" dirty="0" smtClean="0">
                <a:latin typeface="Century Gothic"/>
                <a:cs typeface="Century Gothic"/>
              </a:rPr>
              <a:t>della</a:t>
            </a:r>
            <a:r>
              <a:rPr lang="it-IT" sz="2000" spc="254" dirty="0" smtClean="0">
                <a:latin typeface="Century Gothic"/>
                <a:cs typeface="Century Gothic"/>
              </a:rPr>
              <a:t> </a:t>
            </a:r>
            <a:r>
              <a:rPr lang="it-IT" sz="2000" spc="-5" dirty="0" smtClean="0">
                <a:latin typeface="Century Gothic"/>
                <a:cs typeface="Century Gothic"/>
              </a:rPr>
              <a:t>crescita.</a:t>
            </a:r>
          </a:p>
          <a:p>
            <a:pPr algn="just" fontAlgn="t"/>
            <a:r>
              <a:rPr lang="it-IT" sz="2000" b="1" dirty="0" smtClean="0">
                <a:solidFill>
                  <a:srgbClr val="FF0000"/>
                </a:solidFill>
                <a:latin typeface="Century Gothic" pitchFamily="34" charset="0"/>
              </a:rPr>
              <a:t>Tende anche </a:t>
            </a:r>
            <a:r>
              <a:rPr lang="it-IT" sz="2000" dirty="0" smtClean="0">
                <a:latin typeface="Century Gothic" pitchFamily="34" charset="0"/>
              </a:rPr>
              <a:t>a cristallizzare una sorta di egocentrismo, nel senso più dolente e negativo del termine.</a:t>
            </a:r>
            <a:endParaRPr lang="it-IT" sz="2000" dirty="0">
              <a:latin typeface="Century Gothic"/>
              <a:cs typeface="Century Gothic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317500" y="800100"/>
            <a:ext cx="1005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Cresce  con  la paura di sbagliare</a:t>
            </a:r>
            <a:endParaRPr lang="it-IT" sz="2400" b="1" dirty="0">
              <a:solidFill>
                <a:srgbClr val="0070C0"/>
              </a:solidFill>
            </a:endParaRPr>
          </a:p>
        </p:txBody>
      </p:sp>
      <p:pic>
        <p:nvPicPr>
          <p:cNvPr id="7170" name="Picture 2" descr="C:\Users\Master\Desktop\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300" y="2400300"/>
            <a:ext cx="3435246" cy="2286000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7500" y="212095"/>
            <a:ext cx="10058400" cy="62901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5"/>
              </a:spcBef>
            </a:pPr>
            <a:r>
              <a:rPr sz="4000" b="1" dirty="0">
                <a:solidFill>
                  <a:srgbClr val="FF0000"/>
                </a:solidFill>
              </a:rPr>
              <a:t>Il </a:t>
            </a:r>
            <a:r>
              <a:rPr sz="4000" b="1" dirty="0" err="1">
                <a:solidFill>
                  <a:srgbClr val="FF0000"/>
                </a:solidFill>
              </a:rPr>
              <a:t>disagio</a:t>
            </a:r>
            <a:r>
              <a:rPr sz="4000" b="1" dirty="0">
                <a:solidFill>
                  <a:srgbClr val="FF0000"/>
                </a:solidFill>
              </a:rPr>
              <a:t> </a:t>
            </a:r>
            <a:r>
              <a:rPr sz="4000" b="1" dirty="0" smtClean="0">
                <a:solidFill>
                  <a:srgbClr val="FF0000"/>
                </a:solidFill>
              </a:rPr>
              <a:t>infantile</a:t>
            </a:r>
            <a:endParaRPr sz="4000" b="1" dirty="0">
              <a:solidFill>
                <a:srgbClr val="FF0000"/>
              </a:solidFill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BD2CC-163F-4ACF-9103-8C0FCCDF7321}" type="datetime1">
              <a:rPr lang="en-US" smtClean="0"/>
              <a:pPr/>
              <a:t>4/26/2020</a:t>
            </a:fld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9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317500" y="1714500"/>
            <a:ext cx="5867400" cy="3593291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5"/>
              </a:spcBef>
            </a:pPr>
            <a:r>
              <a:rPr lang="it-IT" sz="20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Non </a:t>
            </a:r>
            <a:r>
              <a:rPr lang="it-IT" sz="2000" b="1" spc="-5" dirty="0" smtClean="0">
                <a:solidFill>
                  <a:srgbClr val="FF0000"/>
                </a:solidFill>
                <a:latin typeface="Century Gothic"/>
                <a:cs typeface="Century Gothic"/>
              </a:rPr>
              <a:t>si </a:t>
            </a:r>
            <a:r>
              <a:rPr lang="it-IT" sz="20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deve </a:t>
            </a:r>
            <a:r>
              <a:rPr lang="it-IT" sz="2000" b="1" spc="-5" dirty="0" smtClean="0">
                <a:solidFill>
                  <a:srgbClr val="FF0000"/>
                </a:solidFill>
                <a:latin typeface="Century Gothic"/>
                <a:cs typeface="Century Gothic"/>
              </a:rPr>
              <a:t>dimenticare</a:t>
            </a:r>
            <a:r>
              <a:rPr lang="it-IT" sz="2000" spc="-5" dirty="0" smtClean="0">
                <a:latin typeface="Century Gothic"/>
                <a:cs typeface="Century Gothic"/>
              </a:rPr>
              <a:t>, infatti, </a:t>
            </a:r>
            <a:r>
              <a:rPr lang="it-IT" sz="2000" dirty="0" smtClean="0">
                <a:latin typeface="Century Gothic"/>
                <a:cs typeface="Century Gothic"/>
              </a:rPr>
              <a:t>che </a:t>
            </a:r>
            <a:r>
              <a:rPr lang="it-IT" sz="2000" spc="-5" dirty="0" smtClean="0">
                <a:latin typeface="Century Gothic"/>
                <a:cs typeface="Century Gothic"/>
              </a:rPr>
              <a:t>ogni bambino </a:t>
            </a:r>
            <a:r>
              <a:rPr lang="it-IT" sz="2000" dirty="0" smtClean="0">
                <a:latin typeface="Century Gothic"/>
                <a:cs typeface="Century Gothic"/>
              </a:rPr>
              <a:t>è </a:t>
            </a:r>
            <a:r>
              <a:rPr lang="it-IT" sz="2000" spc="-5" dirty="0" smtClean="0">
                <a:latin typeface="Century Gothic"/>
                <a:cs typeface="Century Gothic"/>
              </a:rPr>
              <a:t>il  riflesso dell’immagine dell’azione educativa rimandatagli  dai genitori, </a:t>
            </a:r>
            <a:r>
              <a:rPr lang="it-IT" sz="2000" dirty="0" smtClean="0">
                <a:latin typeface="Century Gothic"/>
                <a:cs typeface="Century Gothic"/>
              </a:rPr>
              <a:t>o da </a:t>
            </a:r>
            <a:r>
              <a:rPr lang="it-IT" sz="2000" spc="-5" dirty="0" smtClean="0">
                <a:latin typeface="Century Gothic"/>
                <a:cs typeface="Century Gothic"/>
              </a:rPr>
              <a:t>chi per essi, nelle fasi in cui </a:t>
            </a:r>
            <a:r>
              <a:rPr lang="it-IT" sz="2000" spc="-5" dirty="0" smtClean="0">
                <a:latin typeface="Century Gothic"/>
                <a:cs typeface="Century Gothic"/>
              </a:rPr>
              <a:t>si pongono le </a:t>
            </a:r>
            <a:r>
              <a:rPr lang="it-IT" sz="2000" spc="-5" dirty="0" smtClean="0">
                <a:latin typeface="Century Gothic"/>
                <a:cs typeface="Century Gothic"/>
              </a:rPr>
              <a:t>basi per la strutturazione della sua  </a:t>
            </a:r>
            <a:r>
              <a:rPr lang="it-IT" sz="2000" dirty="0" smtClean="0">
                <a:latin typeface="Century Gothic"/>
                <a:cs typeface="Century Gothic"/>
              </a:rPr>
              <a:t>persona.</a:t>
            </a:r>
          </a:p>
          <a:p>
            <a:pPr marL="12700" marR="5715" algn="just">
              <a:lnSpc>
                <a:spcPct val="100000"/>
              </a:lnSpc>
              <a:spcBef>
                <a:spcPts val="894"/>
              </a:spcBef>
            </a:pPr>
            <a:r>
              <a:rPr lang="it-IT" sz="2000" b="1" spc="-5" dirty="0" smtClean="0">
                <a:solidFill>
                  <a:srgbClr val="FF0000"/>
                </a:solidFill>
                <a:latin typeface="Century Gothic"/>
                <a:cs typeface="Century Gothic"/>
              </a:rPr>
              <a:t>P</a:t>
            </a:r>
            <a:r>
              <a:rPr lang="it-IT" sz="2000" b="1" spc="-5" dirty="0" smtClean="0">
                <a:solidFill>
                  <a:srgbClr val="FF0000"/>
                </a:solidFill>
                <a:latin typeface="Century Gothic"/>
                <a:cs typeface="Century Gothic"/>
              </a:rPr>
              <a:t>er questo, </a:t>
            </a:r>
            <a:r>
              <a:rPr lang="it-IT" sz="2000" spc="-5" dirty="0" smtClean="0">
                <a:latin typeface="Century Gothic"/>
                <a:cs typeface="Century Gothic"/>
              </a:rPr>
              <a:t>il </a:t>
            </a:r>
            <a:r>
              <a:rPr lang="it-IT" sz="2000" spc="-5" dirty="0" smtClean="0">
                <a:latin typeface="Century Gothic"/>
                <a:cs typeface="Century Gothic"/>
              </a:rPr>
              <a:t>ruolo della figura </a:t>
            </a:r>
            <a:r>
              <a:rPr lang="it-IT" sz="2000" spc="-5" dirty="0" smtClean="0">
                <a:latin typeface="Century Gothic"/>
                <a:cs typeface="Century Gothic"/>
              </a:rPr>
              <a:t>parentale, </a:t>
            </a:r>
            <a:r>
              <a:rPr lang="it-IT" sz="2000" dirty="0" smtClean="0">
                <a:latin typeface="Century Gothic"/>
                <a:cs typeface="Century Gothic"/>
              </a:rPr>
              <a:t>che </a:t>
            </a:r>
            <a:r>
              <a:rPr lang="it-IT" sz="2000" spc="-5" dirty="0" smtClean="0">
                <a:latin typeface="Century Gothic"/>
                <a:cs typeface="Century Gothic"/>
              </a:rPr>
              <a:t>tende  </a:t>
            </a:r>
            <a:r>
              <a:rPr lang="it-IT" sz="2000" dirty="0" smtClean="0">
                <a:latin typeface="Century Gothic"/>
                <a:cs typeface="Century Gothic"/>
              </a:rPr>
              <a:t>ad </a:t>
            </a:r>
            <a:r>
              <a:rPr lang="it-IT" sz="2000" spc="-5" dirty="0" smtClean="0">
                <a:latin typeface="Century Gothic"/>
                <a:cs typeface="Century Gothic"/>
              </a:rPr>
              <a:t>ergersi </a:t>
            </a:r>
            <a:r>
              <a:rPr lang="it-IT" sz="2000" dirty="0" smtClean="0">
                <a:latin typeface="Century Gothic"/>
                <a:cs typeface="Century Gothic"/>
              </a:rPr>
              <a:t>come </a:t>
            </a:r>
            <a:r>
              <a:rPr lang="it-IT" sz="2000" spc="-5" dirty="0" smtClean="0">
                <a:latin typeface="Century Gothic"/>
                <a:cs typeface="Century Gothic"/>
              </a:rPr>
              <a:t>giudice insindacabile </a:t>
            </a:r>
            <a:r>
              <a:rPr lang="it-IT" sz="2000" dirty="0" smtClean="0">
                <a:latin typeface="Century Gothic"/>
                <a:cs typeface="Century Gothic"/>
              </a:rPr>
              <a:t>ed </a:t>
            </a:r>
            <a:r>
              <a:rPr lang="it-IT" sz="2000" spc="-5" dirty="0" smtClean="0">
                <a:latin typeface="Century Gothic"/>
                <a:cs typeface="Century Gothic"/>
              </a:rPr>
              <a:t>esigente, </a:t>
            </a:r>
            <a:r>
              <a:rPr lang="it-IT" sz="2000" spc="-5" dirty="0" smtClean="0">
                <a:latin typeface="Century Gothic"/>
                <a:cs typeface="Century Gothic"/>
              </a:rPr>
              <a:t>può  </a:t>
            </a:r>
            <a:r>
              <a:rPr lang="it-IT" sz="2000" spc="-5" dirty="0" smtClean="0">
                <a:latin typeface="Century Gothic"/>
                <a:cs typeface="Century Gothic"/>
              </a:rPr>
              <a:t>trasmettere al </a:t>
            </a:r>
            <a:r>
              <a:rPr lang="it-IT" sz="2000" spc="-5" dirty="0" smtClean="0">
                <a:latin typeface="Century Gothic"/>
                <a:cs typeface="Century Gothic"/>
              </a:rPr>
              <a:t>bambino la certezza </a:t>
            </a:r>
            <a:r>
              <a:rPr lang="it-IT" sz="2000" dirty="0" smtClean="0">
                <a:latin typeface="Century Gothic"/>
                <a:cs typeface="Century Gothic"/>
              </a:rPr>
              <a:t>che </a:t>
            </a:r>
            <a:r>
              <a:rPr lang="it-IT" sz="2000" spc="-5" dirty="0" smtClean="0">
                <a:latin typeface="Century Gothic"/>
                <a:cs typeface="Century Gothic"/>
              </a:rPr>
              <a:t>il </a:t>
            </a:r>
            <a:r>
              <a:rPr lang="it-IT" sz="2000" dirty="0" smtClean="0">
                <a:latin typeface="Century Gothic"/>
                <a:cs typeface="Century Gothic"/>
              </a:rPr>
              <a:t>bene </a:t>
            </a:r>
            <a:r>
              <a:rPr lang="it-IT" sz="2000" spc="-5" dirty="0" smtClean="0">
                <a:latin typeface="Century Gothic"/>
                <a:cs typeface="Century Gothic"/>
              </a:rPr>
              <a:t>andrà  conquistato </a:t>
            </a:r>
            <a:r>
              <a:rPr lang="it-IT" sz="2000" dirty="0" smtClean="0">
                <a:latin typeface="Century Gothic"/>
                <a:cs typeface="Century Gothic"/>
              </a:rPr>
              <a:t>o </a:t>
            </a:r>
            <a:r>
              <a:rPr lang="it-IT" sz="2000" spc="-5" dirty="0" smtClean="0">
                <a:latin typeface="Century Gothic"/>
                <a:cs typeface="Century Gothic"/>
              </a:rPr>
              <a:t>“meritato” in base </a:t>
            </a:r>
            <a:r>
              <a:rPr lang="it-IT" sz="2000" dirty="0" smtClean="0">
                <a:latin typeface="Century Gothic"/>
                <a:cs typeface="Century Gothic"/>
              </a:rPr>
              <a:t>a </a:t>
            </a:r>
            <a:r>
              <a:rPr lang="it-IT" sz="2000" spc="-5" dirty="0" smtClean="0">
                <a:latin typeface="Century Gothic"/>
                <a:cs typeface="Century Gothic"/>
              </a:rPr>
              <a:t>risultati attesi ed  ottenuti.</a:t>
            </a:r>
            <a:endParaRPr lang="it-IT" sz="2000" dirty="0">
              <a:latin typeface="Century Gothic"/>
              <a:cs typeface="Century Gothic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317500" y="800100"/>
            <a:ext cx="1005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I bambini sono il riflesso dei genitori</a:t>
            </a:r>
            <a:endParaRPr lang="it-IT" sz="2400" b="1" dirty="0">
              <a:solidFill>
                <a:srgbClr val="0070C0"/>
              </a:solidFill>
            </a:endParaRPr>
          </a:p>
        </p:txBody>
      </p:sp>
      <p:pic>
        <p:nvPicPr>
          <p:cNvPr id="8194" name="Picture 2" descr="C:\Users\Master\Desktop\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37300" y="2171700"/>
            <a:ext cx="4122295" cy="2743200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368</TotalTime>
  <Words>2342</Words>
  <Application>Microsoft Office PowerPoint</Application>
  <PresentationFormat>Personalizzato</PresentationFormat>
  <Paragraphs>248</Paragraphs>
  <Slides>29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29</vt:i4>
      </vt:variant>
    </vt:vector>
  </HeadingPairs>
  <TitlesOfParts>
    <vt:vector size="30" baseType="lpstr">
      <vt:lpstr>Equinozio</vt:lpstr>
      <vt:lpstr>Il disagio infantile</vt:lpstr>
      <vt:lpstr>Il disagio infantile</vt:lpstr>
      <vt:lpstr>Il disagio infantile</vt:lpstr>
      <vt:lpstr>Il disagio infantile</vt:lpstr>
      <vt:lpstr>Il disagio infantile</vt:lpstr>
      <vt:lpstr>Il disagio infantile</vt:lpstr>
      <vt:lpstr>Il disagio infantile</vt:lpstr>
      <vt:lpstr>Il disagio infantile</vt:lpstr>
      <vt:lpstr>Il disagio infantile</vt:lpstr>
      <vt:lpstr>Il disagio infantile</vt:lpstr>
      <vt:lpstr>Il disagio infantile</vt:lpstr>
      <vt:lpstr>Il disagio infantile</vt:lpstr>
      <vt:lpstr>Il disagio infantile</vt:lpstr>
      <vt:lpstr>Il disagio infantile</vt:lpstr>
      <vt:lpstr>Il disagio infantile</vt:lpstr>
      <vt:lpstr>Il disagio infantile</vt:lpstr>
      <vt:lpstr>Il disagio infantile</vt:lpstr>
      <vt:lpstr>Il disagio infantile</vt:lpstr>
      <vt:lpstr>Il disagio infantile</vt:lpstr>
      <vt:lpstr>Il disagio infantile</vt:lpstr>
      <vt:lpstr>Il disagio infantile</vt:lpstr>
      <vt:lpstr>Il disagio infantile</vt:lpstr>
      <vt:lpstr>Il disagio infantile</vt:lpstr>
      <vt:lpstr>Il disagio infantile</vt:lpstr>
      <vt:lpstr>Il disagio infantile</vt:lpstr>
      <vt:lpstr>Il disagio infantile</vt:lpstr>
      <vt:lpstr>Il disagio infantile</vt:lpstr>
      <vt:lpstr>Il disagio infantile</vt:lpstr>
      <vt:lpstr>Il disagio infantile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disagio infantile</dc:title>
  <cp:lastModifiedBy>Master</cp:lastModifiedBy>
  <cp:revision>37</cp:revision>
  <dcterms:created xsi:type="dcterms:W3CDTF">2020-04-24T12:35:15Z</dcterms:created>
  <dcterms:modified xsi:type="dcterms:W3CDTF">2020-04-26T11:18:24Z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2020-04-24T00:00:00Z</vt:filetime>
  </property>
</Properties>
</file>